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6" r:id="rId3"/>
    <p:sldId id="267" r:id="rId4"/>
    <p:sldId id="259" r:id="rId5"/>
    <p:sldId id="257" r:id="rId6"/>
    <p:sldId id="258" r:id="rId7"/>
    <p:sldId id="261" r:id="rId8"/>
    <p:sldId id="268" r:id="rId9"/>
    <p:sldId id="262" r:id="rId10"/>
    <p:sldId id="263" r:id="rId11"/>
    <p:sldId id="264" r:id="rId12"/>
    <p:sldId id="265" r:id="rId13"/>
    <p:sldId id="26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F22472-FF8D-493A-A2DC-D771724B1B1F}" type="datetimeFigureOut">
              <a:rPr lang="en-US" smtClean="0"/>
              <a:t>1/9/2012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3AC2EF-A814-4D56-BCD7-3E664ADE0D3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F3B3-772A-4917-AE3C-BAA162FA54B2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318F-743A-4EDD-8048-38BC8B81A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F3B3-772A-4917-AE3C-BAA162FA54B2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318F-743A-4EDD-8048-38BC8B81A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F3B3-772A-4917-AE3C-BAA162FA54B2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318F-743A-4EDD-8048-38BC8B81A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F3B3-772A-4917-AE3C-BAA162FA54B2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318F-743A-4EDD-8048-38BC8B81A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F3B3-772A-4917-AE3C-BAA162FA54B2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318F-743A-4EDD-8048-38BC8B81A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F3B3-772A-4917-AE3C-BAA162FA54B2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318F-743A-4EDD-8048-38BC8B81A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F3B3-772A-4917-AE3C-BAA162FA54B2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318F-743A-4EDD-8048-38BC8B81A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F3B3-772A-4917-AE3C-BAA162FA54B2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318F-743A-4EDD-8048-38BC8B81A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F3B3-772A-4917-AE3C-BAA162FA54B2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318F-743A-4EDD-8048-38BC8B81A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F3B3-772A-4917-AE3C-BAA162FA54B2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318F-743A-4EDD-8048-38BC8B81A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F3B3-772A-4917-AE3C-BAA162FA54B2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B318F-743A-4EDD-8048-38BC8B81A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1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9F3B3-772A-4917-AE3C-BAA162FA54B2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B318F-743A-4EDD-8048-38BC8B81A5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81000"/>
            <a:ext cx="7772400" cy="1828800"/>
          </a:xfrm>
        </p:spPr>
        <p:txBody>
          <a:bodyPr>
            <a:normAutofit/>
          </a:bodyPr>
          <a:lstStyle/>
          <a:p>
            <a:r>
              <a:rPr lang="en-US" sz="7200" dirty="0" smtClean="0">
                <a:latin typeface="Bernard MT Condensed" pitchFamily="18" charset="0"/>
              </a:rPr>
              <a:t>Orthopedic Surgeon</a:t>
            </a:r>
            <a:endParaRPr lang="en-US" sz="7200" dirty="0">
              <a:latin typeface="Bernard MT Condense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2800" y="5562600"/>
            <a:ext cx="2438400" cy="4572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Corbel" pitchFamily="34" charset="0"/>
              </a:rPr>
              <a:t>Janice Wu</a:t>
            </a:r>
            <a:endParaRPr lang="en-US" sz="2000" dirty="0">
              <a:latin typeface="Corbe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0"/>
            <a:ext cx="609600" cy="6705600"/>
          </a:xfrm>
          <a:prstGeom prst="rect">
            <a:avLst/>
          </a:prstGeom>
          <a:gradFill>
            <a:gsLst>
              <a:gs pos="23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alf Frame 6"/>
          <p:cNvSpPr/>
          <p:nvPr/>
        </p:nvSpPr>
        <p:spPr>
          <a:xfrm rot="5400000">
            <a:off x="7505700" y="190500"/>
            <a:ext cx="1828800" cy="1447800"/>
          </a:xfrm>
          <a:prstGeom prst="halfFrame">
            <a:avLst/>
          </a:prstGeom>
          <a:gradFill>
            <a:gsLst>
              <a:gs pos="52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L-Shape 7"/>
          <p:cNvSpPr/>
          <p:nvPr/>
        </p:nvSpPr>
        <p:spPr>
          <a:xfrm rot="16200000">
            <a:off x="3924300" y="1485900"/>
            <a:ext cx="1295400" cy="9144000"/>
          </a:xfrm>
          <a:prstGeom prst="corner">
            <a:avLst/>
          </a:prstGeom>
          <a:gradFill flip="none" rotWithShape="1">
            <a:gsLst>
              <a:gs pos="8300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2209800"/>
            <a:ext cx="4580864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Bernard MT Condensed" pitchFamily="18" charset="0"/>
              </a:rPr>
              <a:t>You should be…</a:t>
            </a:r>
            <a:endParaRPr lang="en-US" sz="5400" dirty="0"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>
                <a:latin typeface="Corbel" pitchFamily="34" charset="0"/>
              </a:rPr>
              <a:t>-Able to work well under pressure</a:t>
            </a:r>
          </a:p>
          <a:p>
            <a:pPr>
              <a:buNone/>
            </a:pPr>
            <a:r>
              <a:rPr lang="en-US" sz="2400" dirty="0" smtClean="0">
                <a:latin typeface="Corbel" pitchFamily="34" charset="0"/>
              </a:rPr>
              <a:t>-Courageous</a:t>
            </a:r>
          </a:p>
          <a:p>
            <a:pPr>
              <a:buNone/>
            </a:pPr>
            <a:r>
              <a:rPr lang="en-US" sz="2400" dirty="0" smtClean="0">
                <a:latin typeface="Corbel" pitchFamily="34" charset="0"/>
              </a:rPr>
              <a:t>-Objective</a:t>
            </a:r>
          </a:p>
          <a:p>
            <a:pPr>
              <a:buNone/>
            </a:pPr>
            <a:r>
              <a:rPr lang="en-US" sz="2400" dirty="0" smtClean="0">
                <a:latin typeface="Corbel" pitchFamily="34" charset="0"/>
              </a:rPr>
              <a:t>-Have perseverance </a:t>
            </a:r>
          </a:p>
          <a:p>
            <a:pPr>
              <a:buNone/>
            </a:pPr>
            <a:r>
              <a:rPr lang="en-US" sz="2400" dirty="0" smtClean="0">
                <a:latin typeface="Corbel" pitchFamily="34" charset="0"/>
              </a:rPr>
              <a:t>-Passionate!</a:t>
            </a:r>
            <a:endParaRPr lang="en-US" sz="2400" dirty="0">
              <a:latin typeface="Corbel" pitchFamily="34" charset="0"/>
            </a:endParaRPr>
          </a:p>
        </p:txBody>
      </p:sp>
      <p:sp>
        <p:nvSpPr>
          <p:cNvPr id="4" name="Half Frame 3"/>
          <p:cNvSpPr/>
          <p:nvPr/>
        </p:nvSpPr>
        <p:spPr>
          <a:xfrm rot="16200000">
            <a:off x="-190500" y="5219700"/>
            <a:ext cx="1828800" cy="1447800"/>
          </a:xfrm>
          <a:prstGeom prst="halfFrame">
            <a:avLst/>
          </a:prstGeom>
          <a:gradFill>
            <a:gsLst>
              <a:gs pos="52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Half Frame 4"/>
          <p:cNvSpPr/>
          <p:nvPr/>
        </p:nvSpPr>
        <p:spPr>
          <a:xfrm rot="5400000">
            <a:off x="7505700" y="190500"/>
            <a:ext cx="1828800" cy="1447800"/>
          </a:xfrm>
          <a:prstGeom prst="halfFrame">
            <a:avLst/>
          </a:prstGeom>
          <a:gradFill>
            <a:gsLst>
              <a:gs pos="52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194" name="Picture 2" descr="C:\Users\ginger bi wu\AppData\Local\Microsoft\Windows\Temporary Internet Files\Content.IE5\4OU5IT7G\MP90044251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886200"/>
            <a:ext cx="4152900" cy="2768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Bernard MT Condensed" pitchFamily="18" charset="0"/>
              </a:rPr>
              <a:t>Where to go to school…</a:t>
            </a:r>
            <a:endParaRPr lang="en-US" sz="5400" dirty="0"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2800" dirty="0" smtClean="0">
                <a:latin typeface="Corbel" pitchFamily="34" charset="0"/>
              </a:rPr>
              <a:t>Medical College of Wisconsin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Half Frame 3"/>
          <p:cNvSpPr/>
          <p:nvPr/>
        </p:nvSpPr>
        <p:spPr>
          <a:xfrm rot="16200000">
            <a:off x="-190500" y="5219700"/>
            <a:ext cx="1828800" cy="1447800"/>
          </a:xfrm>
          <a:prstGeom prst="halfFrame">
            <a:avLst/>
          </a:prstGeom>
          <a:gradFill>
            <a:gsLst>
              <a:gs pos="52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Half Frame 4"/>
          <p:cNvSpPr/>
          <p:nvPr/>
        </p:nvSpPr>
        <p:spPr>
          <a:xfrm rot="5400000">
            <a:off x="7505700" y="190500"/>
            <a:ext cx="1828800" cy="1447800"/>
          </a:xfrm>
          <a:prstGeom prst="halfFrame">
            <a:avLst/>
          </a:prstGeom>
          <a:gradFill>
            <a:gsLst>
              <a:gs pos="52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67000"/>
            <a:ext cx="8077200" cy="1401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latin typeface="Bernard MT Condensed" pitchFamily="18" charset="0"/>
              </a:rPr>
              <a:t>Why I am looking at Orthopedics as a career…</a:t>
            </a:r>
            <a:endParaRPr lang="en-US" sz="4000" dirty="0">
              <a:latin typeface="Bernard MT Condensed" pitchFamily="18" charset="0"/>
            </a:endParaRPr>
          </a:p>
        </p:txBody>
      </p:sp>
      <p:pic>
        <p:nvPicPr>
          <p:cNvPr id="8202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0"/>
            <a:ext cx="6339417" cy="47545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Bernard MT Condensed" pitchFamily="18" charset="0"/>
              </a:rPr>
              <a:t>Citations</a:t>
            </a:r>
            <a:endParaRPr lang="en-US" sz="6000" dirty="0"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r>
              <a:rPr lang="en-US" sz="1200" dirty="0">
                <a:latin typeface="Corbel" pitchFamily="34" charset="0"/>
              </a:rPr>
              <a:t>. "Requirements to be an Orthopedic Surgeon." </a:t>
            </a:r>
            <a:r>
              <a:rPr lang="en-US" sz="1200" i="1" dirty="0" err="1">
                <a:latin typeface="Corbel" pitchFamily="34" charset="0"/>
              </a:rPr>
              <a:t>ehow</a:t>
            </a:r>
            <a:r>
              <a:rPr lang="en-US" sz="1200" dirty="0">
                <a:latin typeface="Corbel" pitchFamily="34" charset="0"/>
              </a:rPr>
              <a:t>. </a:t>
            </a:r>
            <a:r>
              <a:rPr lang="en-US" sz="1200" dirty="0" err="1">
                <a:latin typeface="Corbel" pitchFamily="34" charset="0"/>
              </a:rPr>
              <a:t>N.p</a:t>
            </a:r>
            <a:r>
              <a:rPr lang="en-US" sz="1200" dirty="0">
                <a:latin typeface="Corbel" pitchFamily="34" charset="0"/>
              </a:rPr>
              <a:t>., 2012. Web. 8 Jan 2012</a:t>
            </a:r>
            <a:r>
              <a:rPr lang="en-US" sz="1200" dirty="0" smtClean="0">
                <a:latin typeface="Corbel" pitchFamily="34" charset="0"/>
              </a:rPr>
              <a:t>.</a:t>
            </a:r>
          </a:p>
          <a:p>
            <a:r>
              <a:rPr lang="en-US" sz="1200" dirty="0">
                <a:latin typeface="Corbel" pitchFamily="34" charset="0"/>
              </a:rPr>
              <a:t>. "Volunteering &amp; </a:t>
            </a:r>
            <a:r>
              <a:rPr lang="en-US" sz="1200" dirty="0" err="1">
                <a:latin typeface="Corbel" pitchFamily="34" charset="0"/>
              </a:rPr>
              <a:t>Interships</a:t>
            </a:r>
            <a:r>
              <a:rPr lang="en-US" sz="1200" dirty="0">
                <a:latin typeface="Corbel" pitchFamily="34" charset="0"/>
              </a:rPr>
              <a:t>." </a:t>
            </a:r>
            <a:r>
              <a:rPr lang="en-US" sz="1200" i="1" dirty="0">
                <a:latin typeface="Corbel" pitchFamily="34" charset="0"/>
              </a:rPr>
              <a:t>The CORE Institute</a:t>
            </a:r>
            <a:r>
              <a:rPr lang="en-US" sz="1200" dirty="0">
                <a:latin typeface="Corbel" pitchFamily="34" charset="0"/>
              </a:rPr>
              <a:t>. </a:t>
            </a:r>
            <a:r>
              <a:rPr lang="en-US" sz="1200" dirty="0" err="1">
                <a:latin typeface="Corbel" pitchFamily="34" charset="0"/>
              </a:rPr>
              <a:t>N.p</a:t>
            </a:r>
            <a:r>
              <a:rPr lang="en-US" sz="1200" dirty="0">
                <a:latin typeface="Corbel" pitchFamily="34" charset="0"/>
              </a:rPr>
              <a:t>., 2011. Web. 8 Jan 2012</a:t>
            </a:r>
            <a:r>
              <a:rPr lang="en-US" sz="1200" dirty="0" smtClean="0">
                <a:latin typeface="Corbel" pitchFamily="34" charset="0"/>
              </a:rPr>
              <a:t>.</a:t>
            </a:r>
          </a:p>
          <a:p>
            <a:r>
              <a:rPr lang="en-US" sz="1200" dirty="0">
                <a:latin typeface="Corbel" pitchFamily="34" charset="0"/>
              </a:rPr>
              <a:t>. "ORTHOPAEDIC SURGERY SUB-INTERNSHIP (DOC5) AT GRANT MEDICAL CENTER."</a:t>
            </a:r>
            <a:r>
              <a:rPr lang="en-US" sz="1200" i="1" dirty="0">
                <a:latin typeface="Corbel" pitchFamily="34" charset="0"/>
              </a:rPr>
              <a:t>College of Medicine Department of Orthopaedics</a:t>
            </a:r>
            <a:r>
              <a:rPr lang="en-US" sz="1200" dirty="0">
                <a:latin typeface="Corbel" pitchFamily="34" charset="0"/>
              </a:rPr>
              <a:t>. </a:t>
            </a:r>
            <a:r>
              <a:rPr lang="en-US" sz="1200" dirty="0" err="1">
                <a:latin typeface="Corbel" pitchFamily="34" charset="0"/>
              </a:rPr>
              <a:t>N.p</a:t>
            </a:r>
            <a:r>
              <a:rPr lang="en-US" sz="1200" dirty="0">
                <a:latin typeface="Corbel" pitchFamily="34" charset="0"/>
              </a:rPr>
              <a:t>., </a:t>
            </a:r>
            <a:r>
              <a:rPr lang="en-US" sz="1200" dirty="0" err="1">
                <a:latin typeface="Corbel" pitchFamily="34" charset="0"/>
              </a:rPr>
              <a:t>n.d</a:t>
            </a:r>
            <a:r>
              <a:rPr lang="en-US" sz="1200" dirty="0">
                <a:latin typeface="Corbel" pitchFamily="34" charset="0"/>
              </a:rPr>
              <a:t>. Web. 8 Jan 2012</a:t>
            </a:r>
            <a:r>
              <a:rPr lang="en-US" sz="1200" dirty="0" smtClean="0">
                <a:latin typeface="Corbel" pitchFamily="34" charset="0"/>
              </a:rPr>
              <a:t>.</a:t>
            </a:r>
          </a:p>
          <a:p>
            <a:r>
              <a:rPr lang="en-US" sz="1200" dirty="0" smtClean="0">
                <a:latin typeface="Corbel" pitchFamily="34" charset="0"/>
              </a:rPr>
              <a:t>. "How to Become an Orthopedic Surgeon."</a:t>
            </a:r>
            <a:r>
              <a:rPr lang="en-US" sz="1200" i="1" dirty="0" err="1" smtClean="0">
                <a:latin typeface="Corbel" pitchFamily="34" charset="0"/>
              </a:rPr>
              <a:t>Degreefinders</a:t>
            </a:r>
            <a:r>
              <a:rPr lang="en-US" sz="1200" i="1" dirty="0" smtClean="0">
                <a:latin typeface="Corbel" pitchFamily="34" charset="0"/>
              </a:rPr>
              <a:t>. com</a:t>
            </a:r>
            <a:r>
              <a:rPr lang="en-US" sz="1200" dirty="0" smtClean="0">
                <a:latin typeface="Corbel" pitchFamily="34" charset="0"/>
              </a:rPr>
              <a:t>. DegreeFinders.com, 2011. Web. 8 Jan 2012. &lt;http://www.degreefinders.com/education-articles/careers/how-to-become-an-orthopedic-surgeon.html&gt;. </a:t>
            </a:r>
          </a:p>
          <a:p>
            <a:r>
              <a:rPr lang="en-US" sz="1200" dirty="0" smtClean="0">
                <a:latin typeface="Corbel" pitchFamily="34" charset="0"/>
              </a:rPr>
              <a:t>. "Career in Orthopaedics." </a:t>
            </a:r>
            <a:r>
              <a:rPr lang="en-US" sz="1200" i="1" dirty="0" err="1" smtClean="0">
                <a:latin typeface="Corbel" pitchFamily="34" charset="0"/>
              </a:rPr>
              <a:t>Aaos</a:t>
            </a:r>
            <a:r>
              <a:rPr lang="en-US" sz="1200" i="1" dirty="0" smtClean="0">
                <a:latin typeface="Corbel" pitchFamily="34" charset="0"/>
              </a:rPr>
              <a:t> - </a:t>
            </a:r>
            <a:r>
              <a:rPr lang="en-US" sz="1200" i="1" dirty="0" err="1" smtClean="0">
                <a:latin typeface="Corbel" pitchFamily="34" charset="0"/>
              </a:rPr>
              <a:t>american</a:t>
            </a:r>
            <a:r>
              <a:rPr lang="en-US" sz="1200" i="1" dirty="0" smtClean="0">
                <a:latin typeface="Corbel" pitchFamily="34" charset="0"/>
              </a:rPr>
              <a:t> academy of </a:t>
            </a:r>
            <a:r>
              <a:rPr lang="en-US" sz="1200" i="1" dirty="0" err="1" smtClean="0">
                <a:latin typeface="Corbel" pitchFamily="34" charset="0"/>
              </a:rPr>
              <a:t>orthopaedic</a:t>
            </a:r>
            <a:r>
              <a:rPr lang="en-US" sz="1200" i="1" dirty="0" smtClean="0">
                <a:latin typeface="Corbel" pitchFamily="34" charset="0"/>
              </a:rPr>
              <a:t> surgeons</a:t>
            </a:r>
            <a:r>
              <a:rPr lang="en-US" sz="1200" dirty="0" smtClean="0">
                <a:latin typeface="Corbel" pitchFamily="34" charset="0"/>
              </a:rPr>
              <a:t>. American Academy of Orthopaedic Surgeons, 2007. Web. 8 Jan 2012. &lt;http://orthoinfo.aaos.org/topic.cfm?topic=A00274&gt;. </a:t>
            </a:r>
            <a:endParaRPr lang="en-US" sz="1200" dirty="0" smtClean="0">
              <a:latin typeface="Corbel" pitchFamily="34" charset="0"/>
            </a:endParaRPr>
          </a:p>
          <a:p>
            <a:r>
              <a:rPr lang="en-US" sz="1200" dirty="0" smtClean="0">
                <a:latin typeface="Corbel" pitchFamily="34" charset="0"/>
              </a:rPr>
              <a:t>. </a:t>
            </a:r>
            <a:r>
              <a:rPr lang="en-US" sz="1200" i="1" dirty="0" smtClean="0">
                <a:latin typeface="Corbel" pitchFamily="34" charset="0"/>
              </a:rPr>
              <a:t>Musculoskeletal injuries</a:t>
            </a:r>
            <a:r>
              <a:rPr lang="en-US" sz="1200" dirty="0" smtClean="0">
                <a:latin typeface="Corbel" pitchFamily="34" charset="0"/>
              </a:rPr>
              <a:t>. </a:t>
            </a:r>
            <a:r>
              <a:rPr lang="en-US" sz="1200" dirty="0" err="1" smtClean="0">
                <a:latin typeface="Corbel" pitchFamily="34" charset="0"/>
              </a:rPr>
              <a:t>N.p</a:t>
            </a:r>
            <a:r>
              <a:rPr lang="en-US" sz="1200" dirty="0" smtClean="0">
                <a:latin typeface="Corbel" pitchFamily="34" charset="0"/>
              </a:rPr>
              <a:t>., 2011. Web. 9 Jan 2012. &lt;http://www.faqs.org/sports-science/Mo-Pl/Musculoskeletal-Injuries.html</a:t>
            </a:r>
            <a:r>
              <a:rPr lang="en-US" sz="1200" dirty="0" smtClean="0">
                <a:latin typeface="Corbel" pitchFamily="34" charset="0"/>
              </a:rPr>
              <a:t>&gt;.</a:t>
            </a:r>
          </a:p>
          <a:p>
            <a:r>
              <a:rPr lang="en-US" sz="1200" dirty="0" smtClean="0">
                <a:latin typeface="Corbel" pitchFamily="34" charset="0"/>
              </a:rPr>
              <a:t>. "Orthopedic surgery." . </a:t>
            </a:r>
            <a:r>
              <a:rPr lang="en-US" sz="1200" dirty="0" err="1" smtClean="0">
                <a:latin typeface="Corbel" pitchFamily="34" charset="0"/>
              </a:rPr>
              <a:t>N.p</a:t>
            </a:r>
            <a:r>
              <a:rPr lang="en-US" sz="1200" dirty="0" smtClean="0">
                <a:latin typeface="Corbel" pitchFamily="34" charset="0"/>
              </a:rPr>
              <a:t>., 11/1. Web. 9 Jan 2012. &lt;http://en.wikipedia.org/wiki/Orthopedic_surgery</a:t>
            </a:r>
            <a:r>
              <a:rPr lang="en-US" sz="1200" dirty="0" smtClean="0">
                <a:latin typeface="Corbel" pitchFamily="34" charset="0"/>
              </a:rPr>
              <a:t>&gt;.</a:t>
            </a:r>
          </a:p>
          <a:p>
            <a:r>
              <a:rPr lang="en-US" sz="1200" dirty="0" smtClean="0">
                <a:latin typeface="Corbel" pitchFamily="34" charset="0"/>
              </a:rPr>
              <a:t>. "What are the different types of surgical scalpels?."</a:t>
            </a:r>
            <a:r>
              <a:rPr lang="en-US" sz="1200" i="1" dirty="0" err="1" smtClean="0">
                <a:latin typeface="Corbel" pitchFamily="34" charset="0"/>
              </a:rPr>
              <a:t>WiseGeek</a:t>
            </a:r>
            <a:r>
              <a:rPr lang="en-US" sz="1200" dirty="0" smtClean="0">
                <a:latin typeface="Corbel" pitchFamily="34" charset="0"/>
              </a:rPr>
              <a:t>. </a:t>
            </a:r>
            <a:r>
              <a:rPr lang="en-US" sz="1200" dirty="0" err="1" smtClean="0">
                <a:latin typeface="Corbel" pitchFamily="34" charset="0"/>
              </a:rPr>
              <a:t>N.p</a:t>
            </a:r>
            <a:r>
              <a:rPr lang="en-US" sz="1200" dirty="0" smtClean="0">
                <a:latin typeface="Corbel" pitchFamily="34" charset="0"/>
              </a:rPr>
              <a:t>., 2012. Web. 9 Jan 2012</a:t>
            </a:r>
            <a:r>
              <a:rPr lang="en-US" sz="1200" dirty="0" smtClean="0">
                <a:latin typeface="Corbel" pitchFamily="34" charset="0"/>
              </a:rPr>
              <a:t>.</a:t>
            </a:r>
          </a:p>
          <a:p>
            <a:r>
              <a:rPr lang="en-US" sz="1200" dirty="0" smtClean="0">
                <a:latin typeface="Corbel" pitchFamily="34" charset="0"/>
              </a:rPr>
              <a:t>. </a:t>
            </a:r>
            <a:r>
              <a:rPr lang="en-US" sz="1200" i="1" dirty="0" smtClean="0">
                <a:latin typeface="Corbel" pitchFamily="34" charset="0"/>
              </a:rPr>
              <a:t>Your guide to careers and education</a:t>
            </a:r>
            <a:r>
              <a:rPr lang="en-US" sz="1200" dirty="0" smtClean="0">
                <a:latin typeface="Corbel" pitchFamily="34" charset="0"/>
              </a:rPr>
              <a:t>. Job Profiles, Copy. Web. 9 Jan 2012. &lt;http://www.jobprofiles.org/heaorthopedic.htm</a:t>
            </a:r>
            <a:r>
              <a:rPr lang="en-US" sz="1200" dirty="0" smtClean="0">
                <a:latin typeface="Corbel" pitchFamily="34" charset="0"/>
              </a:rPr>
              <a:t>&gt;.</a:t>
            </a:r>
          </a:p>
          <a:p>
            <a:r>
              <a:rPr lang="en-US" sz="1200" dirty="0" err="1" smtClean="0">
                <a:latin typeface="Corbel" pitchFamily="34" charset="0"/>
              </a:rPr>
              <a:t>Kennxa</a:t>
            </a:r>
            <a:r>
              <a:rPr lang="en-US" sz="1200" dirty="0" smtClean="0">
                <a:latin typeface="Corbel" pitchFamily="34" charset="0"/>
              </a:rPr>
              <a:t>, </a:t>
            </a:r>
            <a:r>
              <a:rPr lang="en-US" sz="1200" i="1" dirty="0" smtClean="0">
                <a:latin typeface="Corbel" pitchFamily="34" charset="0"/>
              </a:rPr>
              <a:t>Salary wizard</a:t>
            </a:r>
            <a:r>
              <a:rPr lang="en-US" sz="1200" dirty="0" smtClean="0">
                <a:latin typeface="Corbel" pitchFamily="34" charset="0"/>
              </a:rPr>
              <a:t>. </a:t>
            </a:r>
            <a:r>
              <a:rPr lang="en-US" sz="1200" dirty="0" err="1" smtClean="0">
                <a:latin typeface="Corbel" pitchFamily="34" charset="0"/>
              </a:rPr>
              <a:t>N.p</a:t>
            </a:r>
            <a:r>
              <a:rPr lang="en-US" sz="1200" dirty="0" smtClean="0">
                <a:latin typeface="Corbel" pitchFamily="34" charset="0"/>
              </a:rPr>
              <a:t>., 2011. Web. 9 Jan 2012. &lt;http://www1.salary.com/orthopedic-surgeon-Salary.html</a:t>
            </a:r>
            <a:r>
              <a:rPr lang="en-US" sz="1200" dirty="0" smtClean="0">
                <a:latin typeface="Corbel" pitchFamily="34" charset="0"/>
              </a:rPr>
              <a:t>&gt;.</a:t>
            </a:r>
          </a:p>
          <a:p>
            <a:r>
              <a:rPr lang="en-US" sz="1200" dirty="0" smtClean="0">
                <a:latin typeface="Corbel" pitchFamily="34" charset="0"/>
              </a:rPr>
              <a:t>. "Salary Range for Orthopedic Surgeons." </a:t>
            </a:r>
            <a:r>
              <a:rPr lang="en-US" sz="1200" i="1" dirty="0" err="1" smtClean="0">
                <a:latin typeface="Corbel" pitchFamily="34" charset="0"/>
              </a:rPr>
              <a:t>eHow</a:t>
            </a:r>
            <a:r>
              <a:rPr lang="en-US" sz="1200" dirty="0" smtClean="0">
                <a:latin typeface="Corbel" pitchFamily="34" charset="0"/>
              </a:rPr>
              <a:t>. </a:t>
            </a:r>
            <a:r>
              <a:rPr lang="en-US" sz="1200" dirty="0" err="1" smtClean="0">
                <a:latin typeface="Corbel" pitchFamily="34" charset="0"/>
              </a:rPr>
              <a:t>N.p</a:t>
            </a:r>
            <a:r>
              <a:rPr lang="en-US" sz="1200" dirty="0" smtClean="0">
                <a:latin typeface="Corbel" pitchFamily="34" charset="0"/>
              </a:rPr>
              <a:t>., 2012. Web. 9 Jan 2012. &lt;http://www.ehow.com/facts_4926825_salary-range-orthopedic-surgeons.html&gt;. </a:t>
            </a:r>
            <a:endParaRPr lang="en-US" sz="1200" dirty="0" smtClean="0">
              <a:latin typeface="Corbel" pitchFamily="34" charset="0"/>
            </a:endParaRPr>
          </a:p>
          <a:p>
            <a:r>
              <a:rPr lang="en-US" sz="1200" dirty="0" smtClean="0">
                <a:latin typeface="Corbel" pitchFamily="34" charset="0"/>
              </a:rPr>
              <a:t>. "Ask a Doctor: Orthopaedic Surgery Advancements."</a:t>
            </a:r>
            <a:r>
              <a:rPr lang="en-US" sz="1200" i="1" dirty="0" smtClean="0">
                <a:latin typeface="Corbel" pitchFamily="34" charset="0"/>
              </a:rPr>
              <a:t>Lakeshore Orthopedics</a:t>
            </a:r>
            <a:r>
              <a:rPr lang="en-US" sz="1200" dirty="0" smtClean="0">
                <a:latin typeface="Corbel" pitchFamily="34" charset="0"/>
              </a:rPr>
              <a:t>. </a:t>
            </a:r>
            <a:r>
              <a:rPr lang="en-US" sz="1200" dirty="0" err="1" smtClean="0">
                <a:latin typeface="Corbel" pitchFamily="34" charset="0"/>
              </a:rPr>
              <a:t>N.p</a:t>
            </a:r>
            <a:r>
              <a:rPr lang="en-US" sz="1200" dirty="0" smtClean="0">
                <a:latin typeface="Corbel" pitchFamily="34" charset="0"/>
              </a:rPr>
              <a:t>., 2012. Web. 9 Jan 2012. &lt;http://www.hfmhealth.org/?id=1675&amp;sid=2&gt;. </a:t>
            </a:r>
            <a:endParaRPr lang="en-US" sz="1200" dirty="0" smtClean="0">
              <a:latin typeface="Corbel" pitchFamily="34" charset="0"/>
            </a:endParaRPr>
          </a:p>
          <a:p>
            <a:r>
              <a:rPr lang="en-US" sz="1200" dirty="0" smtClean="0">
                <a:latin typeface="Corbel" pitchFamily="34" charset="0"/>
              </a:rPr>
              <a:t>. "Section I: Surgical Traits." </a:t>
            </a:r>
            <a:r>
              <a:rPr lang="en-US" sz="1200" i="1" dirty="0" smtClean="0">
                <a:latin typeface="Corbel" pitchFamily="34" charset="0"/>
              </a:rPr>
              <a:t>American College of Surgeons</a:t>
            </a:r>
            <a:r>
              <a:rPr lang="en-US" sz="1200" dirty="0" smtClean="0">
                <a:latin typeface="Corbel" pitchFamily="34" charset="0"/>
              </a:rPr>
              <a:t>. </a:t>
            </a:r>
            <a:r>
              <a:rPr lang="en-US" sz="1200" dirty="0" err="1" smtClean="0">
                <a:latin typeface="Corbel" pitchFamily="34" charset="0"/>
              </a:rPr>
              <a:t>N.p</a:t>
            </a:r>
            <a:r>
              <a:rPr lang="en-US" sz="1200" dirty="0" smtClean="0">
                <a:latin typeface="Corbel" pitchFamily="34" charset="0"/>
              </a:rPr>
              <a:t>., 2012. Web. 9 Jan 2012. &lt;http://www.facs.org/residencysearch/traits/traits.html&gt;. </a:t>
            </a:r>
            <a:endParaRPr lang="en-US" sz="1200" dirty="0" smtClean="0">
              <a:latin typeface="Corbel" pitchFamily="34" charset="0"/>
            </a:endParaRPr>
          </a:p>
          <a:p>
            <a:r>
              <a:rPr lang="en-US" sz="1200" dirty="0" smtClean="0">
                <a:latin typeface="Corbel" pitchFamily="34" charset="0"/>
              </a:rPr>
              <a:t>. "Education." </a:t>
            </a:r>
            <a:r>
              <a:rPr lang="en-US" sz="1200" i="1" dirty="0" smtClean="0">
                <a:latin typeface="Corbel" pitchFamily="34" charset="0"/>
              </a:rPr>
              <a:t>Medical College of Wisconsin</a:t>
            </a:r>
            <a:r>
              <a:rPr lang="en-US" sz="1200" dirty="0" smtClean="0">
                <a:latin typeface="Corbel" pitchFamily="34" charset="0"/>
              </a:rPr>
              <a:t>. </a:t>
            </a:r>
            <a:r>
              <a:rPr lang="en-US" sz="1200" dirty="0" err="1" smtClean="0">
                <a:latin typeface="Corbel" pitchFamily="34" charset="0"/>
              </a:rPr>
              <a:t>N.p</a:t>
            </a:r>
            <a:r>
              <a:rPr lang="en-US" sz="1200" dirty="0" smtClean="0">
                <a:latin typeface="Corbel" pitchFamily="34" charset="0"/>
              </a:rPr>
              <a:t>., 06 18 2011. Web. 9 Jan 2012. &lt;http://www.mcw.edu/orthopaedicsurgery/Education.htm&gt;. </a:t>
            </a:r>
            <a:endParaRPr lang="en-US" sz="1200" dirty="0">
              <a:latin typeface="Corbel" pitchFamily="34" charset="0"/>
            </a:endParaRPr>
          </a:p>
        </p:txBody>
      </p:sp>
      <p:sp>
        <p:nvSpPr>
          <p:cNvPr id="4" name="Half Frame 3"/>
          <p:cNvSpPr/>
          <p:nvPr/>
        </p:nvSpPr>
        <p:spPr>
          <a:xfrm rot="5400000">
            <a:off x="7505700" y="190500"/>
            <a:ext cx="1828800" cy="1447800"/>
          </a:xfrm>
          <a:prstGeom prst="halfFrame">
            <a:avLst/>
          </a:prstGeom>
          <a:gradFill>
            <a:gsLst>
              <a:gs pos="52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Half Frame 4"/>
          <p:cNvSpPr/>
          <p:nvPr/>
        </p:nvSpPr>
        <p:spPr>
          <a:xfrm rot="16200000">
            <a:off x="-190500" y="5219700"/>
            <a:ext cx="1828800" cy="1447800"/>
          </a:xfrm>
          <a:prstGeom prst="halfFrame">
            <a:avLst/>
          </a:prstGeom>
          <a:gradFill>
            <a:gsLst>
              <a:gs pos="52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7170" name="Picture 2" descr="C:\Program Files (x86)\Microsoft Office\MEDIA\CAGCAT10\j029912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4800600"/>
            <a:ext cx="1100023" cy="18050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Bernard MT Condensed" pitchFamily="18" charset="0"/>
              </a:rPr>
              <a:t>Did You Know…?</a:t>
            </a:r>
            <a:endParaRPr lang="en-US" sz="6000" dirty="0"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7086600" cy="45719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>
                <a:latin typeface="Corbel" pitchFamily="34" charset="0"/>
              </a:rPr>
              <a:t>Orthopedics                                                        Orthopaedics</a:t>
            </a:r>
          </a:p>
        </p:txBody>
      </p:sp>
      <p:sp>
        <p:nvSpPr>
          <p:cNvPr id="4" name="Half Frame 3"/>
          <p:cNvSpPr/>
          <p:nvPr/>
        </p:nvSpPr>
        <p:spPr>
          <a:xfrm rot="16200000">
            <a:off x="-190500" y="5219700"/>
            <a:ext cx="1828800" cy="1447800"/>
          </a:xfrm>
          <a:prstGeom prst="halfFrame">
            <a:avLst/>
          </a:prstGeom>
          <a:gradFill>
            <a:gsLst>
              <a:gs pos="52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Half Frame 4"/>
          <p:cNvSpPr/>
          <p:nvPr/>
        </p:nvSpPr>
        <p:spPr>
          <a:xfrm rot="5400000">
            <a:off x="7505700" y="190500"/>
            <a:ext cx="1828800" cy="1447800"/>
          </a:xfrm>
          <a:prstGeom prst="halfFrame">
            <a:avLst/>
          </a:prstGeom>
          <a:gradFill>
            <a:gsLst>
              <a:gs pos="52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" y="47244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rbel" pitchFamily="34" charset="0"/>
              </a:rPr>
              <a:t>Orthos = </a:t>
            </a:r>
            <a:endParaRPr lang="en-US" sz="2400" dirty="0">
              <a:latin typeface="Corbel" pitchFamily="34" charset="0"/>
            </a:endParaRPr>
          </a:p>
        </p:txBody>
      </p:sp>
      <p:pic>
        <p:nvPicPr>
          <p:cNvPr id="1027" name="Picture 3" descr="C:\Users\ginger bi wu\AppData\Local\Microsoft\Windows\Temporary Internet Files\Content.IE5\X91HM9BA\MC90032919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202229">
            <a:off x="2518622" y="4112153"/>
            <a:ext cx="1127156" cy="179409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191000" y="47244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rbel" pitchFamily="34" charset="0"/>
              </a:rPr>
              <a:t>Paideion =</a:t>
            </a:r>
            <a:endParaRPr lang="en-US" sz="2400" dirty="0">
              <a:latin typeface="Corbel" pitchFamily="34" charset="0"/>
            </a:endParaRPr>
          </a:p>
        </p:txBody>
      </p:sp>
      <p:pic>
        <p:nvPicPr>
          <p:cNvPr id="1029" name="Picture 5" descr="C:\Users\ginger bi wu\AppData\Local\Microsoft\Windows\Temporary Internet Files\Content.IE5\HZ7YJRY0\MP900202017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352800"/>
            <a:ext cx="2006600" cy="304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build="allAtOnce"/>
      <p:bldP spid="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Bernard MT Condensed" pitchFamily="18" charset="0"/>
              </a:rPr>
              <a:t>What is Orthopedics?</a:t>
            </a:r>
            <a:endParaRPr lang="en-US" sz="5400" dirty="0">
              <a:latin typeface="Bernard MT Condensed" pitchFamily="18" charset="0"/>
            </a:endParaRPr>
          </a:p>
        </p:txBody>
      </p:sp>
      <p:sp>
        <p:nvSpPr>
          <p:cNvPr id="4" name="Half Frame 3"/>
          <p:cNvSpPr/>
          <p:nvPr/>
        </p:nvSpPr>
        <p:spPr>
          <a:xfrm rot="16200000">
            <a:off x="-190500" y="5219700"/>
            <a:ext cx="1828800" cy="1447800"/>
          </a:xfrm>
          <a:prstGeom prst="halfFrame">
            <a:avLst/>
          </a:prstGeom>
          <a:gradFill>
            <a:gsLst>
              <a:gs pos="52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Half Frame 4"/>
          <p:cNvSpPr/>
          <p:nvPr/>
        </p:nvSpPr>
        <p:spPr>
          <a:xfrm rot="5400000">
            <a:off x="7505700" y="190500"/>
            <a:ext cx="1828800" cy="1447800"/>
          </a:xfrm>
          <a:prstGeom prst="halfFrame">
            <a:avLst/>
          </a:prstGeom>
          <a:gradFill>
            <a:gsLst>
              <a:gs pos="52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061" name="Picture 1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905000"/>
            <a:ext cx="3810000" cy="3067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905000"/>
            <a:ext cx="2162175" cy="3333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latin typeface="Bernard MT Condensed" pitchFamily="18" charset="0"/>
              </a:rPr>
              <a:t>So what do Orthopedic Surgeons do?</a:t>
            </a:r>
            <a:endParaRPr lang="en-US" dirty="0">
              <a:latin typeface="Bernard MT Condensed" pitchFamily="18" charset="0"/>
            </a:endParaRPr>
          </a:p>
        </p:txBody>
      </p:sp>
      <p:sp>
        <p:nvSpPr>
          <p:cNvPr id="4" name="Half Frame 3"/>
          <p:cNvSpPr/>
          <p:nvPr/>
        </p:nvSpPr>
        <p:spPr>
          <a:xfrm rot="5400000">
            <a:off x="7505700" y="190500"/>
            <a:ext cx="1828800" cy="1447800"/>
          </a:xfrm>
          <a:prstGeom prst="halfFrame">
            <a:avLst/>
          </a:prstGeom>
          <a:gradFill>
            <a:gsLst>
              <a:gs pos="52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Half Frame 4"/>
          <p:cNvSpPr/>
          <p:nvPr/>
        </p:nvSpPr>
        <p:spPr>
          <a:xfrm rot="16200000">
            <a:off x="-190500" y="5219700"/>
            <a:ext cx="1828800" cy="1447800"/>
          </a:xfrm>
          <a:prstGeom prst="halfFrame">
            <a:avLst/>
          </a:prstGeom>
          <a:gradFill>
            <a:gsLst>
              <a:gs pos="52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4098" name="Picture 2" descr="C:\Users\ginger bi wu\AppData\Local\Microsoft\Windows\Temporary Internet Files\Content.IE5\4OU5IT7G\MP900448643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81200"/>
            <a:ext cx="29718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990600" y="1371600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rbel" pitchFamily="34" charset="0"/>
              </a:rPr>
              <a:t>investigate</a:t>
            </a:r>
            <a:endParaRPr lang="en-US" sz="2400" dirty="0">
              <a:latin typeface="Corbe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38600" y="19812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rbel" pitchFamily="34" charset="0"/>
              </a:rPr>
              <a:t>preserve</a:t>
            </a:r>
            <a:endParaRPr lang="en-US" sz="2400" dirty="0">
              <a:latin typeface="Corbel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3818" y="3733800"/>
            <a:ext cx="2610716" cy="2871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2514600"/>
            <a:ext cx="2895600" cy="28469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6781800" y="31242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orbel" pitchFamily="34" charset="0"/>
              </a:rPr>
              <a:t>restore</a:t>
            </a:r>
            <a:endParaRPr lang="en-US" sz="2400" dirty="0">
              <a:latin typeface="Corbe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Bernard MT Condensed" pitchFamily="18" charset="0"/>
              </a:rPr>
              <a:t>Education?</a:t>
            </a:r>
            <a:endParaRPr lang="en-US" sz="5400" dirty="0">
              <a:latin typeface="Bernard MT Condensed" pitchFamily="18" charset="0"/>
            </a:endParaRPr>
          </a:p>
        </p:txBody>
      </p:sp>
      <p:sp>
        <p:nvSpPr>
          <p:cNvPr id="4" name="Half Frame 3"/>
          <p:cNvSpPr/>
          <p:nvPr/>
        </p:nvSpPr>
        <p:spPr>
          <a:xfrm rot="5400000">
            <a:off x="7505700" y="190500"/>
            <a:ext cx="1828800" cy="1447800"/>
          </a:xfrm>
          <a:prstGeom prst="halfFrame">
            <a:avLst/>
          </a:prstGeom>
          <a:gradFill>
            <a:gsLst>
              <a:gs pos="52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Half Frame 4"/>
          <p:cNvSpPr/>
          <p:nvPr/>
        </p:nvSpPr>
        <p:spPr>
          <a:xfrm rot="16200000">
            <a:off x="-190500" y="5219700"/>
            <a:ext cx="1828800" cy="1447800"/>
          </a:xfrm>
          <a:prstGeom prst="halfFrame">
            <a:avLst/>
          </a:prstGeom>
          <a:gradFill>
            <a:gsLst>
              <a:gs pos="52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7568" y="4419600"/>
            <a:ext cx="2186432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57200" y="1219200"/>
            <a:ext cx="3733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rbel" pitchFamily="34" charset="0"/>
              </a:rPr>
              <a:t>Undergraduate Education – 4 years</a:t>
            </a:r>
          </a:p>
          <a:p>
            <a:r>
              <a:rPr lang="en-US" dirty="0" smtClean="0">
                <a:latin typeface="Corbel" pitchFamily="34" charset="0"/>
              </a:rPr>
              <a:t>Medical School – 4 years</a:t>
            </a:r>
          </a:p>
          <a:p>
            <a:r>
              <a:rPr lang="en-US" dirty="0">
                <a:latin typeface="Corbel" pitchFamily="34" charset="0"/>
              </a:rPr>
              <a:t>	</a:t>
            </a:r>
            <a:r>
              <a:rPr lang="en-US" dirty="0" smtClean="0">
                <a:latin typeface="Corbel" pitchFamily="34" charset="0"/>
              </a:rPr>
              <a:t>	- core sciences</a:t>
            </a:r>
          </a:p>
          <a:p>
            <a:r>
              <a:rPr lang="en-US" dirty="0">
                <a:latin typeface="Corbel" pitchFamily="34" charset="0"/>
              </a:rPr>
              <a:t>	</a:t>
            </a:r>
            <a:r>
              <a:rPr lang="en-US" dirty="0" smtClean="0">
                <a:latin typeface="Corbel" pitchFamily="34" charset="0"/>
              </a:rPr>
              <a:t>	- labs</a:t>
            </a:r>
          </a:p>
          <a:p>
            <a:r>
              <a:rPr lang="en-US" dirty="0">
                <a:latin typeface="Corbel" pitchFamily="34" charset="0"/>
              </a:rPr>
              <a:t>	</a:t>
            </a:r>
            <a:r>
              <a:rPr lang="en-US" dirty="0" smtClean="0">
                <a:latin typeface="Corbel" pitchFamily="34" charset="0"/>
              </a:rPr>
              <a:t>	- clinical rotations</a:t>
            </a:r>
          </a:p>
          <a:p>
            <a:r>
              <a:rPr lang="en-US" dirty="0" smtClean="0">
                <a:latin typeface="Corbel" pitchFamily="34" charset="0"/>
              </a:rPr>
              <a:t>Residency &amp; Internship – 4 to 5 years</a:t>
            </a:r>
          </a:p>
          <a:p>
            <a:r>
              <a:rPr lang="en-US" dirty="0" smtClean="0">
                <a:latin typeface="Corbel" pitchFamily="34" charset="0"/>
              </a:rPr>
              <a:t>Fellowships – 1 to 2 years</a:t>
            </a:r>
          </a:p>
          <a:p>
            <a:endParaRPr lang="en-US" dirty="0">
              <a:latin typeface="Corbe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28800" y="3886200"/>
            <a:ext cx="548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rbel" pitchFamily="34" charset="0"/>
              </a:rPr>
              <a:t>Internship </a:t>
            </a:r>
            <a:r>
              <a:rPr lang="en-US" dirty="0" smtClean="0">
                <a:latin typeface="Corbel" pitchFamily="34" charset="0"/>
              </a:rPr>
              <a:t>Opportunities - chance </a:t>
            </a:r>
            <a:r>
              <a:rPr lang="en-US" dirty="0" smtClean="0">
                <a:latin typeface="Corbel" pitchFamily="34" charset="0"/>
              </a:rPr>
              <a:t>to work with </a:t>
            </a:r>
          </a:p>
          <a:p>
            <a:r>
              <a:rPr lang="en-US" dirty="0">
                <a:latin typeface="Corbel" pitchFamily="34" charset="0"/>
              </a:rPr>
              <a:t> </a:t>
            </a:r>
            <a:r>
              <a:rPr lang="en-US" dirty="0" smtClean="0">
                <a:latin typeface="Corbel" pitchFamily="34" charset="0"/>
              </a:rPr>
              <a:t>                                                     </a:t>
            </a:r>
            <a:r>
              <a:rPr lang="en-US" dirty="0" smtClean="0">
                <a:latin typeface="Corbel" pitchFamily="34" charset="0"/>
              </a:rPr>
              <a:t>well </a:t>
            </a:r>
            <a:r>
              <a:rPr lang="en-US" dirty="0" smtClean="0">
                <a:latin typeface="Corbel" pitchFamily="34" charset="0"/>
              </a:rPr>
              <a:t>known doctors </a:t>
            </a:r>
          </a:p>
          <a:p>
            <a:r>
              <a:rPr lang="en-US" dirty="0">
                <a:latin typeface="Corbel" pitchFamily="34" charset="0"/>
              </a:rPr>
              <a:t> </a:t>
            </a:r>
            <a:r>
              <a:rPr lang="en-US" dirty="0" smtClean="0">
                <a:latin typeface="Corbel" pitchFamily="34" charset="0"/>
              </a:rPr>
              <a:t>                                                   - learn new procedures</a:t>
            </a:r>
          </a:p>
          <a:p>
            <a:r>
              <a:rPr lang="en-US" dirty="0">
                <a:latin typeface="Corbel" pitchFamily="34" charset="0"/>
              </a:rPr>
              <a:t>	</a:t>
            </a:r>
            <a:r>
              <a:rPr lang="en-US" dirty="0" smtClean="0">
                <a:latin typeface="Corbel" pitchFamily="34" charset="0"/>
              </a:rPr>
              <a:t>	            - obtain experience</a:t>
            </a:r>
          </a:p>
          <a:p>
            <a:r>
              <a:rPr lang="en-US" dirty="0">
                <a:latin typeface="Corbel" pitchFamily="34" charset="0"/>
              </a:rPr>
              <a:t>	</a:t>
            </a:r>
            <a:r>
              <a:rPr lang="en-US" dirty="0" smtClean="0">
                <a:latin typeface="Corbel" pitchFamily="34" charset="0"/>
              </a:rPr>
              <a:t>	              </a:t>
            </a:r>
            <a:r>
              <a:rPr lang="en-US" dirty="0" smtClean="0">
                <a:latin typeface="Corbel" pitchFamily="34" charset="0"/>
              </a:rPr>
              <a:t>working </a:t>
            </a:r>
            <a:r>
              <a:rPr lang="en-US" dirty="0" smtClean="0">
                <a:latin typeface="Corbel" pitchFamily="34" charset="0"/>
              </a:rPr>
              <a:t>with patients</a:t>
            </a:r>
          </a:p>
          <a:p>
            <a:r>
              <a:rPr lang="en-US" dirty="0">
                <a:latin typeface="Corbel" pitchFamily="34" charset="0"/>
              </a:rPr>
              <a:t>	</a:t>
            </a:r>
            <a:r>
              <a:rPr lang="en-US" dirty="0" smtClean="0">
                <a:latin typeface="Corbel" pitchFamily="34" charset="0"/>
              </a:rPr>
              <a:t>	             </a:t>
            </a:r>
            <a:endParaRPr lang="en-US" dirty="0">
              <a:latin typeface="Corbe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00600" y="1295400"/>
            <a:ext cx="327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rbel" pitchFamily="34" charset="0"/>
              </a:rPr>
              <a:t>Credentials – Bachelor’s Degree</a:t>
            </a:r>
          </a:p>
          <a:p>
            <a:r>
              <a:rPr lang="en-US" dirty="0">
                <a:latin typeface="Corbel" pitchFamily="34" charset="0"/>
              </a:rPr>
              <a:t> </a:t>
            </a:r>
            <a:r>
              <a:rPr lang="en-US" dirty="0" smtClean="0">
                <a:latin typeface="Corbel" pitchFamily="34" charset="0"/>
              </a:rPr>
              <a:t>                       - </a:t>
            </a:r>
            <a:r>
              <a:rPr lang="en-US" dirty="0">
                <a:latin typeface="Corbel" pitchFamily="34" charset="0"/>
              </a:rPr>
              <a:t>M</a:t>
            </a:r>
            <a:r>
              <a:rPr lang="en-US" dirty="0" smtClean="0">
                <a:latin typeface="Corbel" pitchFamily="34" charset="0"/>
              </a:rPr>
              <a:t>aster’s Degree</a:t>
            </a:r>
          </a:p>
          <a:p>
            <a:r>
              <a:rPr lang="en-US" dirty="0">
                <a:latin typeface="Corbel" pitchFamily="34" charset="0"/>
              </a:rPr>
              <a:t> </a:t>
            </a:r>
            <a:r>
              <a:rPr lang="en-US" dirty="0" smtClean="0">
                <a:latin typeface="Corbel" pitchFamily="34" charset="0"/>
              </a:rPr>
              <a:t>	    - </a:t>
            </a:r>
            <a:r>
              <a:rPr lang="en-US" dirty="0" smtClean="0">
                <a:latin typeface="Corbel" pitchFamily="34" charset="0"/>
              </a:rPr>
              <a:t>PhD</a:t>
            </a:r>
            <a:endParaRPr lang="en-US" dirty="0" smtClean="0">
              <a:latin typeface="Corbel" pitchFamily="34" charset="0"/>
            </a:endParaRPr>
          </a:p>
          <a:p>
            <a:r>
              <a:rPr lang="en-US" dirty="0">
                <a:latin typeface="Corbel" pitchFamily="34" charset="0"/>
              </a:rPr>
              <a:t>	</a:t>
            </a:r>
            <a:r>
              <a:rPr lang="en-US" dirty="0" smtClean="0">
                <a:latin typeface="Corbel" pitchFamily="34" charset="0"/>
              </a:rPr>
              <a:t>    - M.D</a:t>
            </a:r>
            <a:endParaRPr lang="en-US" dirty="0">
              <a:latin typeface="Corbe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Bernard MT Condensed" pitchFamily="18" charset="0"/>
              </a:rPr>
              <a:t>Working Conditions</a:t>
            </a:r>
            <a:endParaRPr lang="en-US" sz="5400" dirty="0"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2362200" cy="2362200"/>
          </a:xfrm>
        </p:spPr>
        <p:txBody>
          <a:bodyPr/>
          <a:lstStyle/>
          <a:p>
            <a:pPr>
              <a:buNone/>
            </a:pPr>
            <a:r>
              <a:rPr lang="en-US" sz="4000" dirty="0" smtClean="0">
                <a:latin typeface="Corbel" pitchFamily="34" charset="0"/>
              </a:rPr>
              <a:t>Where?</a:t>
            </a:r>
          </a:p>
          <a:p>
            <a:pPr>
              <a:buNone/>
            </a:pPr>
            <a:r>
              <a:rPr lang="en-US" sz="2400" dirty="0" smtClean="0">
                <a:latin typeface="Corbel" pitchFamily="34" charset="0"/>
              </a:rPr>
              <a:t>-hospitals</a:t>
            </a:r>
          </a:p>
          <a:p>
            <a:pPr>
              <a:buNone/>
            </a:pPr>
            <a:r>
              <a:rPr lang="en-US" sz="2400" dirty="0" smtClean="0">
                <a:latin typeface="Corbel" pitchFamily="34" charset="0"/>
              </a:rPr>
              <a:t>-clinics</a:t>
            </a:r>
          </a:p>
          <a:p>
            <a:pPr>
              <a:buNone/>
            </a:pPr>
            <a:r>
              <a:rPr lang="en-US" sz="2400" dirty="0" smtClean="0">
                <a:latin typeface="Corbel" pitchFamily="34" charset="0"/>
              </a:rPr>
              <a:t>-private practice</a:t>
            </a:r>
            <a:endParaRPr lang="en-US" sz="2400" dirty="0">
              <a:latin typeface="Corbel" pitchFamily="34" charset="0"/>
            </a:endParaRPr>
          </a:p>
        </p:txBody>
      </p:sp>
      <p:sp>
        <p:nvSpPr>
          <p:cNvPr id="4" name="Half Frame 3"/>
          <p:cNvSpPr/>
          <p:nvPr/>
        </p:nvSpPr>
        <p:spPr>
          <a:xfrm rot="5400000">
            <a:off x="7505700" y="190500"/>
            <a:ext cx="1828800" cy="1447800"/>
          </a:xfrm>
          <a:prstGeom prst="halfFrame">
            <a:avLst/>
          </a:prstGeom>
          <a:gradFill>
            <a:gsLst>
              <a:gs pos="52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Half Frame 4"/>
          <p:cNvSpPr/>
          <p:nvPr/>
        </p:nvSpPr>
        <p:spPr>
          <a:xfrm rot="16200000">
            <a:off x="-190500" y="5219700"/>
            <a:ext cx="1828800" cy="1447800"/>
          </a:xfrm>
          <a:prstGeom prst="halfFrame">
            <a:avLst/>
          </a:prstGeom>
          <a:gradFill>
            <a:gsLst>
              <a:gs pos="52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26" name="Picture 2" descr="C:\Program Files (x86)\Microsoft Office\MEDIA\CAGCAT10\j023531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657600"/>
            <a:ext cx="1784909" cy="182239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953000" y="1295400"/>
            <a:ext cx="32766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Corbel" pitchFamily="34" charset="0"/>
              </a:rPr>
              <a:t>Equipments?</a:t>
            </a:r>
          </a:p>
          <a:p>
            <a:r>
              <a:rPr lang="en-US" sz="2400" dirty="0" smtClean="0">
                <a:latin typeface="Corbel" pitchFamily="34" charset="0"/>
              </a:rPr>
              <a:t>-scalpel</a:t>
            </a:r>
          </a:p>
          <a:p>
            <a:r>
              <a:rPr lang="en-US" sz="2400" dirty="0" smtClean="0">
                <a:latin typeface="Corbel" pitchFamily="34" charset="0"/>
              </a:rPr>
              <a:t>-operating microscopes</a:t>
            </a:r>
          </a:p>
          <a:p>
            <a:r>
              <a:rPr lang="en-US" sz="2400" dirty="0" smtClean="0">
                <a:latin typeface="Corbel" pitchFamily="34" charset="0"/>
              </a:rPr>
              <a:t>-surgical saw</a:t>
            </a:r>
          </a:p>
          <a:p>
            <a:r>
              <a:rPr lang="en-US" sz="2400" dirty="0" smtClean="0">
                <a:latin typeface="Corbel" pitchFamily="34" charset="0"/>
              </a:rPr>
              <a:t>-retractors</a:t>
            </a:r>
          </a:p>
          <a:p>
            <a:r>
              <a:rPr lang="en-US" sz="2400" dirty="0" smtClean="0">
                <a:latin typeface="Corbel" pitchFamily="34" charset="0"/>
              </a:rPr>
              <a:t>-screws</a:t>
            </a:r>
          </a:p>
          <a:p>
            <a:endParaRPr lang="en-US" sz="3600" dirty="0" smtClean="0"/>
          </a:p>
          <a:p>
            <a:endParaRPr lang="en-US" sz="4000" dirty="0"/>
          </a:p>
        </p:txBody>
      </p:sp>
      <p:pic>
        <p:nvPicPr>
          <p:cNvPr id="3074" name="Picture 2" descr="C:\Users\ginger bi wu\AppData\Local\Microsoft\Windows\Temporary Internet Files\Content.IE5\NS48PUWA\MP900321127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1371600"/>
            <a:ext cx="1837436" cy="2575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505200" y="4191000"/>
            <a:ext cx="41910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Corbel" pitchFamily="34" charset="0"/>
              </a:rPr>
              <a:t>With whom?</a:t>
            </a:r>
            <a:r>
              <a:rPr lang="en-US" dirty="0" smtClean="0">
                <a:latin typeface="Corbel" pitchFamily="34" charset="0"/>
              </a:rPr>
              <a:t/>
            </a:r>
            <a:br>
              <a:rPr lang="en-US" dirty="0" smtClean="0">
                <a:latin typeface="Corbel" pitchFamily="34" charset="0"/>
              </a:rPr>
            </a:br>
            <a:r>
              <a:rPr lang="en-US" sz="2400" dirty="0" smtClean="0">
                <a:latin typeface="Corbel" pitchFamily="34" charset="0"/>
              </a:rPr>
              <a:t>-family doctors</a:t>
            </a:r>
          </a:p>
          <a:p>
            <a:r>
              <a:rPr lang="en-US" sz="2400" dirty="0" smtClean="0">
                <a:latin typeface="Corbel" pitchFamily="34" charset="0"/>
              </a:rPr>
              <a:t>-physicians</a:t>
            </a:r>
          </a:p>
          <a:p>
            <a:r>
              <a:rPr lang="en-US" sz="2400" dirty="0" smtClean="0">
                <a:latin typeface="Corbel" pitchFamily="34" charset="0"/>
              </a:rPr>
              <a:t>-rheumatologists</a:t>
            </a:r>
          </a:p>
          <a:p>
            <a:endParaRPr lang="en-US" dirty="0"/>
          </a:p>
        </p:txBody>
      </p:sp>
      <p:pic>
        <p:nvPicPr>
          <p:cNvPr id="3075" name="Picture 3" descr="C:\Users\ginger bi wu\AppData\Local\Microsoft\Windows\Temporary Internet Files\Content.IE5\HZ7YJRY0\MP900401793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3733800"/>
            <a:ext cx="2030305" cy="29377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 smtClean="0">
                <a:latin typeface="Bernard MT Condensed" pitchFamily="18" charset="0"/>
              </a:rPr>
              <a:t>Median Salary In the United States</a:t>
            </a:r>
            <a:endParaRPr lang="en-US" sz="5400" dirty="0">
              <a:latin typeface="Bernard MT Condensed" pitchFamily="18" charset="0"/>
            </a:endParaRPr>
          </a:p>
        </p:txBody>
      </p:sp>
      <p:sp>
        <p:nvSpPr>
          <p:cNvPr id="4" name="Half Frame 3"/>
          <p:cNvSpPr/>
          <p:nvPr/>
        </p:nvSpPr>
        <p:spPr>
          <a:xfrm rot="16200000">
            <a:off x="-190500" y="5219700"/>
            <a:ext cx="1828800" cy="1447800"/>
          </a:xfrm>
          <a:prstGeom prst="halfFrame">
            <a:avLst/>
          </a:prstGeom>
          <a:gradFill>
            <a:gsLst>
              <a:gs pos="52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Half Frame 4"/>
          <p:cNvSpPr/>
          <p:nvPr/>
        </p:nvSpPr>
        <p:spPr>
          <a:xfrm rot="5400000">
            <a:off x="7505700" y="190500"/>
            <a:ext cx="1828800" cy="1447800"/>
          </a:xfrm>
          <a:prstGeom prst="halfFrame">
            <a:avLst/>
          </a:prstGeom>
          <a:gradFill>
            <a:gsLst>
              <a:gs pos="52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 l="13333" t="41111" r="48889" b="18889"/>
          <a:stretch>
            <a:fillRect/>
          </a:stretch>
        </p:blipFill>
        <p:spPr bwMode="auto">
          <a:xfrm>
            <a:off x="1676400" y="1676400"/>
            <a:ext cx="5791200" cy="383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Bernard MT Condensed" pitchFamily="18" charset="0"/>
              </a:rPr>
              <a:t>Median Salary In Appleton, Wisconsin</a:t>
            </a:r>
            <a:endParaRPr lang="en-US" dirty="0">
              <a:latin typeface="Bernard MT Condensed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5275" t="43774" r="34216" b="20870"/>
          <a:stretch>
            <a:fillRect/>
          </a:stretch>
        </p:blipFill>
        <p:spPr bwMode="auto">
          <a:xfrm>
            <a:off x="609600" y="2057400"/>
            <a:ext cx="7837781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Bernard MT Condensed" pitchFamily="18" charset="0"/>
              </a:rPr>
              <a:t>Advancements</a:t>
            </a:r>
            <a:endParaRPr lang="en-US" sz="5400" dirty="0"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4267200" cy="2971799"/>
          </a:xfrm>
        </p:spPr>
        <p:txBody>
          <a:bodyPr/>
          <a:lstStyle/>
          <a:p>
            <a:pPr>
              <a:buNone/>
            </a:pPr>
            <a:r>
              <a:rPr lang="en-US" sz="4000" dirty="0" smtClean="0"/>
              <a:t>In the job…</a:t>
            </a:r>
            <a:endParaRPr lang="en-US" sz="4000" dirty="0" smtClean="0"/>
          </a:p>
          <a:p>
            <a:pPr>
              <a:buNone/>
            </a:pPr>
            <a:r>
              <a:rPr lang="en-US" sz="2400" dirty="0" smtClean="0"/>
              <a:t>-chief resident</a:t>
            </a:r>
          </a:p>
          <a:p>
            <a:pPr>
              <a:buNone/>
            </a:pPr>
            <a:r>
              <a:rPr lang="en-US" sz="2400" dirty="0" smtClean="0"/>
              <a:t>-chief of surgery</a:t>
            </a:r>
          </a:p>
          <a:p>
            <a:pPr>
              <a:buNone/>
            </a:pPr>
            <a:r>
              <a:rPr lang="en-US" sz="2400" dirty="0" smtClean="0"/>
              <a:t>-head of orthopedics</a:t>
            </a:r>
            <a:endParaRPr lang="en-US" sz="2400" dirty="0" smtClean="0"/>
          </a:p>
        </p:txBody>
      </p:sp>
      <p:sp>
        <p:nvSpPr>
          <p:cNvPr id="4" name="Half Frame 3"/>
          <p:cNvSpPr/>
          <p:nvPr/>
        </p:nvSpPr>
        <p:spPr>
          <a:xfrm rot="16200000">
            <a:off x="-190500" y="5219700"/>
            <a:ext cx="1828800" cy="1447800"/>
          </a:xfrm>
          <a:prstGeom prst="halfFrame">
            <a:avLst/>
          </a:prstGeom>
          <a:gradFill>
            <a:gsLst>
              <a:gs pos="52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Half Frame 4"/>
          <p:cNvSpPr/>
          <p:nvPr/>
        </p:nvSpPr>
        <p:spPr>
          <a:xfrm rot="5400000">
            <a:off x="7505700" y="190500"/>
            <a:ext cx="1828800" cy="1447800"/>
          </a:xfrm>
          <a:prstGeom prst="halfFrame">
            <a:avLst/>
          </a:prstGeom>
          <a:gradFill>
            <a:gsLst>
              <a:gs pos="52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</a:gra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8200" y="1524000"/>
            <a:ext cx="373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In the field…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-advance in technology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810000"/>
            <a:ext cx="2514600" cy="28446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176</Words>
  <Application>Microsoft Office PowerPoint</Application>
  <PresentationFormat>On-screen Show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Orthopedic Surgeon</vt:lpstr>
      <vt:lpstr>Did You Know…?</vt:lpstr>
      <vt:lpstr>What is Orthopedics?</vt:lpstr>
      <vt:lpstr>So what do Orthopedic Surgeons do?</vt:lpstr>
      <vt:lpstr>Education?</vt:lpstr>
      <vt:lpstr>Working Conditions</vt:lpstr>
      <vt:lpstr>Median Salary In the United States</vt:lpstr>
      <vt:lpstr>Median Salary In Appleton, Wisconsin</vt:lpstr>
      <vt:lpstr>Advancements</vt:lpstr>
      <vt:lpstr>You should be…</vt:lpstr>
      <vt:lpstr>Where to go to school…</vt:lpstr>
      <vt:lpstr>Why I am looking at Orthopedics as a career…</vt:lpstr>
      <vt:lpstr>Citations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Orthopedic Surgeon</dc:title>
  <dc:creator>Wu Family!</dc:creator>
  <cp:lastModifiedBy>Wu Family!</cp:lastModifiedBy>
  <cp:revision>51</cp:revision>
  <dcterms:created xsi:type="dcterms:W3CDTF">2012-01-08T22:37:45Z</dcterms:created>
  <dcterms:modified xsi:type="dcterms:W3CDTF">2012-01-10T00:11:16Z</dcterms:modified>
</cp:coreProperties>
</file>