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9"/>
  </p:notesMasterIdLst>
  <p:sldIdLst>
    <p:sldId id="256" r:id="rId2"/>
    <p:sldId id="263" r:id="rId3"/>
    <p:sldId id="257" r:id="rId4"/>
    <p:sldId id="258" r:id="rId5"/>
    <p:sldId id="261" r:id="rId6"/>
    <p:sldId id="262" r:id="rId7"/>
    <p:sldId id="264"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2AF2F"/>
    <a:srgbClr val="83C93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432" autoAdjust="0"/>
    <p:restoredTop sz="94660"/>
  </p:normalViewPr>
  <p:slideViewPr>
    <p:cSldViewPr>
      <p:cViewPr varScale="1">
        <p:scale>
          <a:sx n="50" d="100"/>
          <a:sy n="50" d="100"/>
        </p:scale>
        <p:origin x="-94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CF31FD-6AF4-45FF-A418-ACEE372EB147}" type="datetimeFigureOut">
              <a:rPr lang="en-US" smtClean="0"/>
              <a:pPr/>
              <a:t>10/17/2011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985BD6-77FE-4E8F-9804-0C4AF6172EC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 decided to do an</a:t>
            </a:r>
            <a:r>
              <a:rPr lang="en-US" baseline="0" dirty="0" smtClean="0"/>
              <a:t> advertising with social media for China Palace which is located in downtown Green Bay.</a:t>
            </a:r>
            <a:endParaRPr lang="en-US" dirty="0"/>
          </a:p>
        </p:txBody>
      </p:sp>
      <p:sp>
        <p:nvSpPr>
          <p:cNvPr id="4" name="Slide Number Placeholder 3"/>
          <p:cNvSpPr>
            <a:spLocks noGrp="1"/>
          </p:cNvSpPr>
          <p:nvPr>
            <p:ph type="sldNum" sz="quarter" idx="10"/>
          </p:nvPr>
        </p:nvSpPr>
        <p:spPr/>
        <p:txBody>
          <a:bodyPr/>
          <a:lstStyle/>
          <a:p>
            <a:fld id="{14985BD6-77FE-4E8F-9804-0C4AF6172ECC}"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My goal for China Palace is to spread</a:t>
            </a:r>
            <a:r>
              <a:rPr lang="en-US" baseline="0" dirty="0" smtClean="0"/>
              <a:t> the word about the restaurant and create bonds with local businesses.</a:t>
            </a:r>
            <a:endParaRPr lang="en-US" dirty="0"/>
          </a:p>
        </p:txBody>
      </p:sp>
      <p:sp>
        <p:nvSpPr>
          <p:cNvPr id="4" name="Slide Number Placeholder 3"/>
          <p:cNvSpPr>
            <a:spLocks noGrp="1"/>
          </p:cNvSpPr>
          <p:nvPr>
            <p:ph type="sldNum" sz="quarter" idx="10"/>
          </p:nvPr>
        </p:nvSpPr>
        <p:spPr/>
        <p:txBody>
          <a:bodyPr/>
          <a:lstStyle/>
          <a:p>
            <a:fld id="{14985BD6-77FE-4E8F-9804-0C4AF6172ECC}"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China Palace</a:t>
            </a:r>
            <a:r>
              <a:rPr lang="en-US" baseline="0" dirty="0" smtClean="0"/>
              <a:t> serves Chicago style Chinese food with appetizers, soup, beef, seafood, chicken, pork, chef’s specialties, combination platters, and lunch specials. The chef will make your food the way you request it if you need special accommodations. Conveniently it is located in downtown Green Bay next to Subway and a bar. Across the street is a large parking lot so parking is never a problem.</a:t>
            </a:r>
            <a:endParaRPr lang="en-US" dirty="0"/>
          </a:p>
        </p:txBody>
      </p:sp>
      <p:sp>
        <p:nvSpPr>
          <p:cNvPr id="4" name="Slide Number Placeholder 3"/>
          <p:cNvSpPr>
            <a:spLocks noGrp="1"/>
          </p:cNvSpPr>
          <p:nvPr>
            <p:ph type="sldNum" sz="quarter" idx="10"/>
          </p:nvPr>
        </p:nvSpPr>
        <p:spPr/>
        <p:txBody>
          <a:bodyPr/>
          <a:lstStyle/>
          <a:p>
            <a:fld id="{14985BD6-77FE-4E8F-9804-0C4AF6172ECC}"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My</a:t>
            </a:r>
            <a:r>
              <a:rPr lang="en-US" baseline="0" dirty="0" smtClean="0"/>
              <a:t> target market, or people who I would expect to come to China Palace would be business people since it is downtown. I would expect the people who come in for lunch have a limited amount of time. So because of the limited time people have for lunch breaks, I was thinking of a business package or group order package. When a certain amount of people order, say like 10, then $5 can be taken off the entire order. Also with this business package, you can have the food delivered at a certain time. Say you wanted an order of food for 25 people by 11:30, you’d have to order ahead of time with the orders and the time the food has to be there by. The food would be delivered at 11:30 and you’d have $10 dollars off of the entire order</a:t>
            </a:r>
            <a:r>
              <a:rPr lang="en-US" baseline="0" dirty="0" smtClean="0"/>
              <a:t>. You can also have a King/Queen Card which is a punch card for returning customers. After you fill out your punch card, you can have a meal for $5. (This distracts the business from Subway since it is right next door so it’s a major competition.) Another idea I have is the Royalty program which is the ability to call in with the time you’re coming and pay and have your food ready for you when you step in the door. </a:t>
            </a:r>
            <a:endParaRPr lang="en-US" dirty="0"/>
          </a:p>
        </p:txBody>
      </p:sp>
      <p:sp>
        <p:nvSpPr>
          <p:cNvPr id="4" name="Slide Number Placeholder 3"/>
          <p:cNvSpPr>
            <a:spLocks noGrp="1"/>
          </p:cNvSpPr>
          <p:nvPr>
            <p:ph type="sldNum" sz="quarter" idx="10"/>
          </p:nvPr>
        </p:nvSpPr>
        <p:spPr/>
        <p:txBody>
          <a:bodyPr/>
          <a:lstStyle/>
          <a:p>
            <a:fld id="{14985BD6-77FE-4E8F-9804-0C4AF6172ECC}"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Foursquare</a:t>
            </a:r>
            <a:r>
              <a:rPr lang="en-US" baseline="0" dirty="0" smtClean="0"/>
              <a:t> is a social media site that allows its users to check in to various places and leave their opinions at those specific places. Once a user checks in so many times at one place, they have the ability to be the mayor. Once mayor, a user can be rewarded with prizes or discounts at the place they’re mayors at. That depends on the place though, for example, I’m mayor of mine and one of my friend’s house but I can’t get a discount off of anything…although I do eat all her food, so I guess that’s my reward. (LOL) You can also find specials on Foursquare nearby posted by the businesses themselves. </a:t>
            </a:r>
            <a:r>
              <a:rPr lang="en-US" dirty="0" smtClean="0"/>
              <a:t>SCVNGR is a social media game site that also allows its users</a:t>
            </a:r>
            <a:r>
              <a:rPr lang="en-US" baseline="0" dirty="0" smtClean="0"/>
              <a:t> to check in to various places they go to. But on SCVNGR users can earn points by taking a picture, posting a comment, or checking in. A business using SCVNGR to promote themselves can make challenges for users to do and in return, users can gain points to their profile towards getting rewards such as $25 off in a restaurant.</a:t>
            </a:r>
            <a:endParaRPr lang="en-US" dirty="0"/>
          </a:p>
        </p:txBody>
      </p:sp>
      <p:sp>
        <p:nvSpPr>
          <p:cNvPr id="4" name="Slide Number Placeholder 3"/>
          <p:cNvSpPr>
            <a:spLocks noGrp="1"/>
          </p:cNvSpPr>
          <p:nvPr>
            <p:ph type="sldNum" sz="quarter" idx="10"/>
          </p:nvPr>
        </p:nvSpPr>
        <p:spPr/>
        <p:txBody>
          <a:bodyPr/>
          <a:lstStyle/>
          <a:p>
            <a:fld id="{14985BD6-77FE-4E8F-9804-0C4AF6172ECC}"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FC5C5CEB-3FF5-430F-BE0E-C9F78AB782CC}" type="datetimeFigureOut">
              <a:rPr lang="en-US" smtClean="0"/>
              <a:pPr/>
              <a:t>10/17/2011</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EB8AD597-E1D2-4A46-B13E-3FD5EF9552DA}"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C5C5CEB-3FF5-430F-BE0E-C9F78AB782CC}" type="datetimeFigureOut">
              <a:rPr lang="en-US" smtClean="0"/>
              <a:pPr/>
              <a:t>10/17/2011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B8AD597-E1D2-4A46-B13E-3FD5EF9552D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C5C5CEB-3FF5-430F-BE0E-C9F78AB782CC}" type="datetimeFigureOut">
              <a:rPr lang="en-US" smtClean="0"/>
              <a:pPr/>
              <a:t>10/17/2011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B8AD597-E1D2-4A46-B13E-3FD5EF9552D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C5C5CEB-3FF5-430F-BE0E-C9F78AB782CC}" type="datetimeFigureOut">
              <a:rPr lang="en-US" smtClean="0"/>
              <a:pPr/>
              <a:t>10/17/2011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B8AD597-E1D2-4A46-B13E-3FD5EF9552D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FC5C5CEB-3FF5-430F-BE0E-C9F78AB782CC}" type="datetimeFigureOut">
              <a:rPr lang="en-US" smtClean="0"/>
              <a:pPr/>
              <a:t>10/17/2011</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EB8AD597-E1D2-4A46-B13E-3FD5EF9552DA}"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C5C5CEB-3FF5-430F-BE0E-C9F78AB782CC}" type="datetimeFigureOut">
              <a:rPr lang="en-US" smtClean="0"/>
              <a:pPr/>
              <a:t>10/17/2011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EB8AD597-E1D2-4A46-B13E-3FD5EF9552DA}"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C5C5CEB-3FF5-430F-BE0E-C9F78AB782CC}" type="datetimeFigureOut">
              <a:rPr lang="en-US" smtClean="0"/>
              <a:pPr/>
              <a:t>10/17/2011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EB8AD597-E1D2-4A46-B13E-3FD5EF9552D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FC5C5CEB-3FF5-430F-BE0E-C9F78AB782CC}" type="datetimeFigureOut">
              <a:rPr lang="en-US" smtClean="0"/>
              <a:pPr/>
              <a:t>10/17/2011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B8AD597-E1D2-4A46-B13E-3FD5EF9552DA}"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FC5C5CEB-3FF5-430F-BE0E-C9F78AB782CC}" type="datetimeFigureOut">
              <a:rPr lang="en-US" smtClean="0"/>
              <a:pPr/>
              <a:t>10/17/2011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EB8AD597-E1D2-4A46-B13E-3FD5EF9552D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FC5C5CEB-3FF5-430F-BE0E-C9F78AB782CC}" type="datetimeFigureOut">
              <a:rPr lang="en-US" smtClean="0"/>
              <a:pPr/>
              <a:t>10/17/2011</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EB8AD597-E1D2-4A46-B13E-3FD5EF9552DA}"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FC5C5CEB-3FF5-430F-BE0E-C9F78AB782CC}" type="datetimeFigureOut">
              <a:rPr lang="en-US" smtClean="0"/>
              <a:pPr/>
              <a:t>10/17/2011</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EB8AD597-E1D2-4A46-B13E-3FD5EF9552DA}"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FC5C5CEB-3FF5-430F-BE0E-C9F78AB782CC}" type="datetimeFigureOut">
              <a:rPr lang="en-US" smtClean="0"/>
              <a:pPr/>
              <a:t>10/17/2011</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EB8AD597-E1D2-4A46-B13E-3FD5EF9552DA}"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5715000"/>
            <a:ext cx="4343400" cy="824462"/>
          </a:xfrm>
        </p:spPr>
        <p:txBody>
          <a:bodyPr>
            <a:normAutofit fontScale="77500" lnSpcReduction="20000"/>
          </a:bodyPr>
          <a:lstStyle/>
          <a:p>
            <a:pPr algn="ctr"/>
            <a:r>
              <a:rPr lang="en-US" dirty="0" smtClean="0">
                <a:solidFill>
                  <a:schemeClr val="tx1"/>
                </a:solidFill>
              </a:rPr>
              <a:t>chinapalacegreenbay.com</a:t>
            </a:r>
            <a:r>
              <a:rPr lang="en-US" dirty="0" smtClean="0"/>
              <a:t/>
            </a:r>
            <a:br>
              <a:rPr lang="en-US" dirty="0" smtClean="0"/>
            </a:br>
            <a:endParaRPr lang="en-US" dirty="0"/>
          </a:p>
        </p:txBody>
      </p:sp>
      <p:sp>
        <p:nvSpPr>
          <p:cNvPr id="4" name="TextBox 3"/>
          <p:cNvSpPr txBox="1"/>
          <p:nvPr/>
        </p:nvSpPr>
        <p:spPr>
          <a:xfrm>
            <a:off x="609600" y="3581400"/>
            <a:ext cx="7772400" cy="1446550"/>
          </a:xfrm>
          <a:prstGeom prst="rect">
            <a:avLst/>
          </a:prstGeom>
          <a:noFill/>
        </p:spPr>
        <p:txBody>
          <a:bodyPr wrap="square" rtlCol="0">
            <a:spAutoFit/>
          </a:bodyPr>
          <a:lstStyle/>
          <a:p>
            <a:pPr algn="ctr"/>
            <a:r>
              <a:rPr lang="en-US" sz="8800" dirty="0" smtClean="0"/>
              <a:t>Advertising</a:t>
            </a:r>
            <a:r>
              <a:rPr lang="en-US" sz="3200" dirty="0" smtClean="0"/>
              <a:t> </a:t>
            </a:r>
            <a:endParaRPr lang="en-US" dirty="0"/>
          </a:p>
        </p:txBody>
      </p:sp>
      <p:pic>
        <p:nvPicPr>
          <p:cNvPr id="15362" name="Picture 2" descr="http://legacy.ybsitecenter.com/images/kop/var/67988/indexphp_siteheader.jpg"/>
          <p:cNvPicPr>
            <a:picLocks noChangeAspect="1" noChangeArrowheads="1"/>
          </p:cNvPicPr>
          <p:nvPr/>
        </p:nvPicPr>
        <p:blipFill>
          <a:blip r:embed="rId3" cstate="print"/>
          <a:srcRect/>
          <a:stretch>
            <a:fillRect/>
          </a:stretch>
        </p:blipFill>
        <p:spPr bwMode="auto">
          <a:xfrm>
            <a:off x="381000" y="381000"/>
            <a:ext cx="8428926" cy="19812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user\AppData\Local\Microsoft\Windows\Temporary Internet Files\Content.IE5\7B8KSLW7\MC900330856[1].wmf"/>
          <p:cNvPicPr>
            <a:picLocks noChangeAspect="1" noChangeArrowheads="1"/>
          </p:cNvPicPr>
          <p:nvPr/>
        </p:nvPicPr>
        <p:blipFill>
          <a:blip r:embed="rId3" cstate="print"/>
          <a:srcRect/>
          <a:stretch>
            <a:fillRect/>
          </a:stretch>
        </p:blipFill>
        <p:spPr bwMode="auto">
          <a:xfrm>
            <a:off x="3048000" y="3657600"/>
            <a:ext cx="2819400" cy="2930789"/>
          </a:xfrm>
          <a:prstGeom prst="rect">
            <a:avLst/>
          </a:prstGeom>
          <a:noFill/>
        </p:spPr>
      </p:pic>
      <p:sp>
        <p:nvSpPr>
          <p:cNvPr id="2" name="Title 1"/>
          <p:cNvSpPr>
            <a:spLocks noGrp="1"/>
          </p:cNvSpPr>
          <p:nvPr>
            <p:ph type="title"/>
          </p:nvPr>
        </p:nvSpPr>
        <p:spPr/>
        <p:txBody>
          <a:bodyPr>
            <a:normAutofit/>
          </a:bodyPr>
          <a:lstStyle/>
          <a:p>
            <a:pPr algn="ctr"/>
            <a:r>
              <a:rPr lang="en-US" sz="4800" dirty="0" smtClean="0">
                <a:solidFill>
                  <a:schemeClr val="tx1"/>
                </a:solidFill>
                <a:effectLst/>
              </a:rPr>
              <a:t>Goals</a:t>
            </a:r>
            <a:endParaRPr lang="en-US" sz="4800" dirty="0">
              <a:solidFill>
                <a:schemeClr val="tx1"/>
              </a:solidFill>
              <a:effectLst/>
            </a:endParaRPr>
          </a:p>
        </p:txBody>
      </p:sp>
      <p:sp>
        <p:nvSpPr>
          <p:cNvPr id="3" name="Content Placeholder 2"/>
          <p:cNvSpPr>
            <a:spLocks noGrp="1"/>
          </p:cNvSpPr>
          <p:nvPr>
            <p:ph idx="1"/>
          </p:nvPr>
        </p:nvSpPr>
        <p:spPr/>
        <p:txBody>
          <a:bodyPr/>
          <a:lstStyle/>
          <a:p>
            <a:pPr algn="ctr">
              <a:buClr>
                <a:schemeClr val="bg1"/>
              </a:buClr>
              <a:buNone/>
            </a:pPr>
            <a:r>
              <a:rPr lang="en-US" dirty="0" smtClean="0"/>
              <a:t>Spreading the word about China </a:t>
            </a:r>
            <a:r>
              <a:rPr lang="en-US" dirty="0" smtClean="0"/>
              <a:t>Palace</a:t>
            </a:r>
            <a:r>
              <a:rPr lang="en-US" dirty="0" smtClean="0"/>
              <a:t> and creating packages for local business women/men.</a:t>
            </a: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304800" y="381000"/>
            <a:ext cx="4040188" cy="732974"/>
          </a:xfrm>
        </p:spPr>
        <p:txBody>
          <a:bodyPr/>
          <a:lstStyle/>
          <a:p>
            <a:pPr algn="ctr"/>
            <a:r>
              <a:rPr lang="en-US" sz="4800" b="0" dirty="0" smtClean="0"/>
              <a:t>Product</a:t>
            </a:r>
            <a:endParaRPr lang="en-US" sz="4800" b="0" dirty="0"/>
          </a:p>
        </p:txBody>
      </p:sp>
      <p:sp>
        <p:nvSpPr>
          <p:cNvPr id="10" name="Text Placeholder 9"/>
          <p:cNvSpPr>
            <a:spLocks noGrp="1"/>
          </p:cNvSpPr>
          <p:nvPr>
            <p:ph type="body" sz="half" idx="3"/>
          </p:nvPr>
        </p:nvSpPr>
        <p:spPr>
          <a:xfrm>
            <a:off x="4800600" y="381000"/>
            <a:ext cx="4041775" cy="731520"/>
          </a:xfrm>
        </p:spPr>
        <p:txBody>
          <a:bodyPr/>
          <a:lstStyle/>
          <a:p>
            <a:pPr algn="ctr"/>
            <a:r>
              <a:rPr lang="en-US" sz="4800" b="0" dirty="0" smtClean="0"/>
              <a:t>Place</a:t>
            </a:r>
            <a:endParaRPr lang="en-US" sz="4800" b="0" dirty="0"/>
          </a:p>
        </p:txBody>
      </p:sp>
      <p:sp>
        <p:nvSpPr>
          <p:cNvPr id="9" name="Content Placeholder 8"/>
          <p:cNvSpPr>
            <a:spLocks noGrp="1"/>
          </p:cNvSpPr>
          <p:nvPr>
            <p:ph sz="quarter" idx="2"/>
          </p:nvPr>
        </p:nvSpPr>
        <p:spPr>
          <a:xfrm>
            <a:off x="304800" y="1447800"/>
            <a:ext cx="4041648" cy="3818404"/>
          </a:xfrm>
        </p:spPr>
        <p:txBody>
          <a:bodyPr>
            <a:normAutofit/>
          </a:bodyPr>
          <a:lstStyle/>
          <a:p>
            <a:pPr>
              <a:buClr>
                <a:schemeClr val="bg1"/>
              </a:buClr>
              <a:buFont typeface="Wingdings" pitchFamily="2" charset="2"/>
              <a:buChar char="v"/>
            </a:pPr>
            <a:r>
              <a:rPr lang="en-US" sz="2400" dirty="0" smtClean="0"/>
              <a:t>Chicago style Chinese food</a:t>
            </a:r>
            <a:endParaRPr lang="en-US" sz="2400" dirty="0"/>
          </a:p>
        </p:txBody>
      </p:sp>
      <p:sp>
        <p:nvSpPr>
          <p:cNvPr id="11" name="Content Placeholder 10"/>
          <p:cNvSpPr>
            <a:spLocks noGrp="1"/>
          </p:cNvSpPr>
          <p:nvPr>
            <p:ph sz="quarter" idx="4"/>
          </p:nvPr>
        </p:nvSpPr>
        <p:spPr>
          <a:xfrm>
            <a:off x="4800600" y="1447800"/>
            <a:ext cx="4038600" cy="3822192"/>
          </a:xfrm>
        </p:spPr>
        <p:txBody>
          <a:bodyPr>
            <a:normAutofit/>
          </a:bodyPr>
          <a:lstStyle/>
          <a:p>
            <a:pPr>
              <a:buClr>
                <a:schemeClr val="bg1"/>
              </a:buClr>
              <a:buFont typeface="Wingdings" pitchFamily="2" charset="2"/>
              <a:buChar char="v"/>
            </a:pPr>
            <a:r>
              <a:rPr lang="en-US" sz="2400" dirty="0" smtClean="0"/>
              <a:t>Located in downtown Green Bay</a:t>
            </a:r>
          </a:p>
          <a:p>
            <a:pPr>
              <a:buClr>
                <a:schemeClr val="bg1"/>
              </a:buClr>
              <a:buFont typeface="Wingdings" pitchFamily="2" charset="2"/>
              <a:buChar char="v"/>
            </a:pPr>
            <a:r>
              <a:rPr lang="en-US" sz="2400" dirty="0" smtClean="0"/>
              <a:t>Next to Subway and a bar</a:t>
            </a:r>
          </a:p>
          <a:p>
            <a:pPr>
              <a:buClr>
                <a:schemeClr val="bg1"/>
              </a:buClr>
              <a:buFont typeface="Wingdings" pitchFamily="2" charset="2"/>
              <a:buChar char="v"/>
            </a:pPr>
            <a:r>
              <a:rPr lang="en-US" sz="2400" dirty="0" smtClean="0"/>
              <a:t>Across from a large parking lot</a:t>
            </a:r>
            <a:endParaRPr lang="en-US" sz="2400" dirty="0"/>
          </a:p>
        </p:txBody>
      </p:sp>
      <p:pic>
        <p:nvPicPr>
          <p:cNvPr id="13" name="Picture 12" descr="649442-image.jpg"/>
          <p:cNvPicPr>
            <a:picLocks noChangeAspect="1"/>
          </p:cNvPicPr>
          <p:nvPr/>
        </p:nvPicPr>
        <p:blipFill>
          <a:blip r:embed="rId3" cstate="print"/>
          <a:stretch>
            <a:fillRect/>
          </a:stretch>
        </p:blipFill>
        <p:spPr>
          <a:xfrm>
            <a:off x="914400" y="3352800"/>
            <a:ext cx="2794000" cy="2413000"/>
          </a:xfrm>
          <a:prstGeom prst="rect">
            <a:avLst/>
          </a:prstGeom>
          <a:ln>
            <a:noFill/>
          </a:ln>
          <a:effectLst>
            <a:softEdge rad="112500"/>
          </a:effectLst>
        </p:spPr>
      </p:pic>
      <p:pic>
        <p:nvPicPr>
          <p:cNvPr id="2050" name="Picture 2" descr="C:\Users\user\AppData\Local\Microsoft\Windows\Temporary Internet Files\Content.IE5\QR4VD1DF\MP900402492[1].jpg"/>
          <p:cNvPicPr>
            <a:picLocks noChangeAspect="1" noChangeArrowheads="1"/>
          </p:cNvPicPr>
          <p:nvPr/>
        </p:nvPicPr>
        <p:blipFill>
          <a:blip r:embed="rId4" cstate="print"/>
          <a:srcRect/>
          <a:stretch>
            <a:fillRect/>
          </a:stretch>
        </p:blipFill>
        <p:spPr bwMode="auto">
          <a:xfrm>
            <a:off x="5257800" y="3581400"/>
            <a:ext cx="3048000" cy="24384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304800" y="304800"/>
            <a:ext cx="4040188" cy="732974"/>
          </a:xfrm>
        </p:spPr>
        <p:txBody>
          <a:bodyPr/>
          <a:lstStyle/>
          <a:p>
            <a:pPr algn="ctr"/>
            <a:r>
              <a:rPr lang="en-US" sz="4800" b="0" dirty="0" smtClean="0"/>
              <a:t>People</a:t>
            </a:r>
            <a:endParaRPr lang="en-US" sz="4800" b="0" dirty="0"/>
          </a:p>
        </p:txBody>
      </p:sp>
      <p:sp>
        <p:nvSpPr>
          <p:cNvPr id="3" name="Text Placeholder 2"/>
          <p:cNvSpPr>
            <a:spLocks noGrp="1"/>
          </p:cNvSpPr>
          <p:nvPr>
            <p:ph type="body" sz="half" idx="3"/>
          </p:nvPr>
        </p:nvSpPr>
        <p:spPr>
          <a:xfrm>
            <a:off x="4800600" y="838200"/>
            <a:ext cx="4041775" cy="731520"/>
          </a:xfrm>
        </p:spPr>
        <p:txBody>
          <a:bodyPr/>
          <a:lstStyle/>
          <a:p>
            <a:pPr algn="ctr"/>
            <a:r>
              <a:rPr lang="en-US" sz="4000" dirty="0" smtClean="0"/>
              <a:t>Sales Promotion</a:t>
            </a:r>
            <a:endParaRPr lang="en-US" sz="4000" dirty="0"/>
          </a:p>
        </p:txBody>
      </p:sp>
      <p:sp>
        <p:nvSpPr>
          <p:cNvPr id="4" name="Content Placeholder 3"/>
          <p:cNvSpPr>
            <a:spLocks noGrp="1"/>
          </p:cNvSpPr>
          <p:nvPr>
            <p:ph sz="quarter" idx="2"/>
          </p:nvPr>
        </p:nvSpPr>
        <p:spPr>
          <a:xfrm>
            <a:off x="304800" y="1219200"/>
            <a:ext cx="4041648" cy="3818404"/>
          </a:xfrm>
        </p:spPr>
        <p:txBody>
          <a:bodyPr/>
          <a:lstStyle/>
          <a:p>
            <a:pPr>
              <a:buClr>
                <a:schemeClr val="bg1"/>
              </a:buClr>
              <a:buFont typeface="Wingdings" pitchFamily="2" charset="2"/>
              <a:buChar char="v"/>
            </a:pPr>
            <a:r>
              <a:rPr lang="en-US" sz="2400" dirty="0" smtClean="0"/>
              <a:t>Business men/women</a:t>
            </a:r>
          </a:p>
          <a:p>
            <a:pPr>
              <a:buClr>
                <a:schemeClr val="bg1"/>
              </a:buClr>
              <a:buFont typeface="Wingdings" pitchFamily="2" charset="2"/>
              <a:buChar char="v"/>
            </a:pPr>
            <a:r>
              <a:rPr lang="en-US" sz="2400" dirty="0" smtClean="0"/>
              <a:t>People who don’t have a long lunch break</a:t>
            </a:r>
          </a:p>
          <a:p>
            <a:pPr>
              <a:buClr>
                <a:schemeClr val="bg1"/>
              </a:buClr>
              <a:buFont typeface="Wingdings" pitchFamily="2" charset="2"/>
              <a:buChar char="v"/>
            </a:pPr>
            <a:endParaRPr lang="en-US" dirty="0"/>
          </a:p>
        </p:txBody>
      </p:sp>
      <p:pic>
        <p:nvPicPr>
          <p:cNvPr id="9" name="Content Placeholder 8" descr="thumbnailCAD2H8SN.jpg"/>
          <p:cNvPicPr>
            <a:picLocks noGrp="1" noChangeAspect="1"/>
          </p:cNvPicPr>
          <p:nvPr>
            <p:ph sz="quarter" idx="4"/>
          </p:nvPr>
        </p:nvPicPr>
        <p:blipFill>
          <a:blip r:embed="rId3" cstate="print"/>
          <a:stretch>
            <a:fillRect/>
          </a:stretch>
        </p:blipFill>
        <p:spPr>
          <a:xfrm>
            <a:off x="838200" y="3962400"/>
            <a:ext cx="3200400" cy="2133600"/>
          </a:xfrm>
          <a:prstGeom prst="rect">
            <a:avLst/>
          </a:prstGeom>
          <a:ln>
            <a:noFill/>
          </a:ln>
          <a:effectLst>
            <a:softEdge rad="112500"/>
          </a:effectLst>
        </p:spPr>
      </p:pic>
      <p:pic>
        <p:nvPicPr>
          <p:cNvPr id="7170" name="Picture 2" descr="http://academic.kellogg.edu/mckayg/buad112/web/pres/people.jpg"/>
          <p:cNvPicPr>
            <a:picLocks noChangeAspect="1" noChangeArrowheads="1"/>
          </p:cNvPicPr>
          <p:nvPr/>
        </p:nvPicPr>
        <p:blipFill>
          <a:blip r:embed="rId4" cstate="print"/>
          <a:srcRect/>
          <a:stretch>
            <a:fillRect/>
          </a:stretch>
        </p:blipFill>
        <p:spPr bwMode="auto">
          <a:xfrm>
            <a:off x="5410200" y="4622800"/>
            <a:ext cx="2895600" cy="1930400"/>
          </a:xfrm>
          <a:prstGeom prst="rect">
            <a:avLst/>
          </a:prstGeom>
          <a:ln>
            <a:noFill/>
          </a:ln>
          <a:effectLst>
            <a:softEdge rad="112500"/>
          </a:effectLst>
        </p:spPr>
      </p:pic>
      <p:sp>
        <p:nvSpPr>
          <p:cNvPr id="8" name="TextBox 7"/>
          <p:cNvSpPr txBox="1"/>
          <p:nvPr/>
        </p:nvSpPr>
        <p:spPr>
          <a:xfrm>
            <a:off x="5029200" y="1676400"/>
            <a:ext cx="3352800" cy="3046988"/>
          </a:xfrm>
          <a:prstGeom prst="rect">
            <a:avLst/>
          </a:prstGeom>
          <a:noFill/>
        </p:spPr>
        <p:txBody>
          <a:bodyPr wrap="square" rtlCol="0">
            <a:spAutoFit/>
          </a:bodyPr>
          <a:lstStyle/>
          <a:p>
            <a:pPr>
              <a:buClr>
                <a:schemeClr val="bg1"/>
              </a:buClr>
              <a:buFont typeface="Wingdings" pitchFamily="2" charset="2"/>
              <a:buChar char="v"/>
            </a:pPr>
            <a:r>
              <a:rPr lang="en-US" sz="2400" dirty="0" smtClean="0"/>
              <a:t>$5 off an order with 10 </a:t>
            </a:r>
            <a:r>
              <a:rPr lang="en-US" sz="2400" dirty="0" smtClean="0"/>
              <a:t>people</a:t>
            </a:r>
          </a:p>
          <a:p>
            <a:pPr>
              <a:buClr>
                <a:schemeClr val="bg1"/>
              </a:buClr>
              <a:buFont typeface="Wingdings" pitchFamily="2" charset="2"/>
              <a:buChar char="v"/>
            </a:pPr>
            <a:r>
              <a:rPr lang="en-US" sz="2400" dirty="0" smtClean="0"/>
              <a:t>King/Queen Card</a:t>
            </a:r>
          </a:p>
          <a:p>
            <a:pPr>
              <a:buClr>
                <a:schemeClr val="bg1"/>
              </a:buClr>
              <a:buFont typeface="Wingdings" pitchFamily="2" charset="2"/>
              <a:buChar char="v"/>
            </a:pPr>
            <a:r>
              <a:rPr lang="en-US" sz="2400" dirty="0" smtClean="0"/>
              <a:t>Royalty program</a:t>
            </a:r>
            <a:endParaRPr lang="en-US" sz="2400" dirty="0" smtClean="0"/>
          </a:p>
          <a:p>
            <a:pPr>
              <a:buClr>
                <a:schemeClr val="bg1"/>
              </a:buClr>
              <a:buFont typeface="Wingdings" pitchFamily="2" charset="2"/>
              <a:buChar char="v"/>
            </a:pPr>
            <a:endParaRPr lang="en-US" sz="2400" dirty="0" smtClean="0"/>
          </a:p>
          <a:p>
            <a:pPr>
              <a:buClr>
                <a:schemeClr val="bg1"/>
              </a:buClr>
            </a:pPr>
            <a:endParaRPr lang="en-US" sz="2400" dirty="0" smtClean="0"/>
          </a:p>
          <a:p>
            <a:pPr>
              <a:buClr>
                <a:schemeClr val="bg1"/>
              </a:buClr>
              <a:buFont typeface="Wingdings" pitchFamily="2" charset="2"/>
              <a:buChar char="v"/>
            </a:pPr>
            <a:endParaRPr lang="en-US" sz="2400" dirty="0" smtClean="0"/>
          </a:p>
          <a:p>
            <a:pPr>
              <a:buClr>
                <a:schemeClr val="bg1"/>
              </a:buClr>
              <a:buFont typeface="Wingdings" pitchFamily="2" charset="2"/>
              <a:buChar char="v"/>
            </a:pPr>
            <a:endParaRPr lang="en-US"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295400"/>
            <a:ext cx="3810000" cy="2362200"/>
          </a:xfrm>
        </p:spPr>
        <p:txBody>
          <a:bodyPr>
            <a:normAutofit/>
          </a:bodyPr>
          <a:lstStyle/>
          <a:p>
            <a:pPr algn="ctr">
              <a:buClr>
                <a:schemeClr val="bg1"/>
              </a:buClr>
              <a:buFont typeface="Wingdings" pitchFamily="2" charset="2"/>
              <a:buChar char="v"/>
            </a:pPr>
            <a:r>
              <a:rPr lang="en-US" sz="2400" dirty="0" smtClean="0"/>
              <a:t>add link of the website </a:t>
            </a:r>
          </a:p>
          <a:p>
            <a:pPr algn="ctr">
              <a:buClr>
                <a:schemeClr val="bg1"/>
              </a:buClr>
              <a:buFont typeface="Wingdings" pitchFamily="2" charset="2"/>
              <a:buChar char="v"/>
            </a:pPr>
            <a:r>
              <a:rPr lang="en-US" sz="2400" dirty="0" smtClean="0"/>
              <a:t>Pictures</a:t>
            </a:r>
          </a:p>
          <a:p>
            <a:pPr algn="ctr">
              <a:buClr>
                <a:schemeClr val="bg1"/>
              </a:buClr>
              <a:buFont typeface="Wingdings" pitchFamily="2" charset="2"/>
              <a:buChar char="v"/>
            </a:pPr>
            <a:r>
              <a:rPr lang="en-US" sz="2400" dirty="0" smtClean="0"/>
              <a:t>Updates on the restaurant and daily specials </a:t>
            </a:r>
          </a:p>
          <a:p>
            <a:pPr algn="ctr">
              <a:buClr>
                <a:schemeClr val="bg1"/>
              </a:buClr>
              <a:buFont typeface="Wingdings" pitchFamily="2" charset="2"/>
              <a:buChar char="v"/>
            </a:pPr>
            <a:r>
              <a:rPr lang="en-US" sz="2400" dirty="0" smtClean="0"/>
              <a:t>Create events</a:t>
            </a:r>
          </a:p>
        </p:txBody>
      </p:sp>
      <p:sp>
        <p:nvSpPr>
          <p:cNvPr id="4" name="TextBox 3"/>
          <p:cNvSpPr txBox="1"/>
          <p:nvPr/>
        </p:nvSpPr>
        <p:spPr>
          <a:xfrm>
            <a:off x="5486400" y="381000"/>
            <a:ext cx="3352800" cy="830997"/>
          </a:xfrm>
          <a:prstGeom prst="rect">
            <a:avLst/>
          </a:prstGeom>
          <a:noFill/>
        </p:spPr>
        <p:txBody>
          <a:bodyPr wrap="square" rtlCol="0">
            <a:spAutoFit/>
          </a:bodyPr>
          <a:lstStyle/>
          <a:p>
            <a:pPr algn="ctr"/>
            <a:r>
              <a:rPr lang="en-US" sz="4800" dirty="0" smtClean="0">
                <a:latin typeface="+mj-lt"/>
              </a:rPr>
              <a:t>Twitter</a:t>
            </a:r>
            <a:endParaRPr lang="en-US" sz="4800" dirty="0">
              <a:latin typeface="+mj-lt"/>
            </a:endParaRPr>
          </a:p>
        </p:txBody>
      </p:sp>
      <p:sp>
        <p:nvSpPr>
          <p:cNvPr id="5" name="TextBox 4"/>
          <p:cNvSpPr txBox="1"/>
          <p:nvPr/>
        </p:nvSpPr>
        <p:spPr>
          <a:xfrm>
            <a:off x="5029200" y="1295400"/>
            <a:ext cx="3429000" cy="1785104"/>
          </a:xfrm>
          <a:prstGeom prst="rect">
            <a:avLst/>
          </a:prstGeom>
          <a:noFill/>
        </p:spPr>
        <p:txBody>
          <a:bodyPr wrap="square" rtlCol="0">
            <a:spAutoFit/>
          </a:bodyPr>
          <a:lstStyle/>
          <a:p>
            <a:pPr algn="ctr">
              <a:buClr>
                <a:schemeClr val="bg1"/>
              </a:buClr>
              <a:buFont typeface="Wingdings" pitchFamily="2" charset="2"/>
              <a:buChar char="v"/>
            </a:pPr>
            <a:r>
              <a:rPr lang="en-US" sz="2200" dirty="0" smtClean="0"/>
              <a:t>China Palace Twitter        profile</a:t>
            </a:r>
          </a:p>
          <a:p>
            <a:pPr algn="ctr">
              <a:buClr>
                <a:schemeClr val="bg1"/>
              </a:buClr>
              <a:buFont typeface="Wingdings" pitchFamily="2" charset="2"/>
              <a:buChar char="v"/>
            </a:pPr>
            <a:r>
              <a:rPr lang="en-US" sz="2200" dirty="0" smtClean="0"/>
              <a:t>Trending topics</a:t>
            </a:r>
          </a:p>
          <a:p>
            <a:pPr algn="ctr">
              <a:buClr>
                <a:schemeClr val="bg1"/>
              </a:buClr>
              <a:buFont typeface="Wingdings" pitchFamily="2" charset="2"/>
              <a:buChar char="v"/>
            </a:pPr>
            <a:r>
              <a:rPr lang="en-US" sz="2200" dirty="0" smtClean="0"/>
              <a:t>Food specials and announcements</a:t>
            </a:r>
            <a:endParaRPr lang="en-US" sz="2200" dirty="0"/>
          </a:p>
        </p:txBody>
      </p:sp>
      <p:sp>
        <p:nvSpPr>
          <p:cNvPr id="15" name="TextBox 14"/>
          <p:cNvSpPr txBox="1"/>
          <p:nvPr/>
        </p:nvSpPr>
        <p:spPr>
          <a:xfrm>
            <a:off x="457200" y="381000"/>
            <a:ext cx="2971800" cy="830997"/>
          </a:xfrm>
          <a:prstGeom prst="rect">
            <a:avLst/>
          </a:prstGeom>
          <a:noFill/>
        </p:spPr>
        <p:txBody>
          <a:bodyPr wrap="square" rtlCol="0">
            <a:spAutoFit/>
          </a:bodyPr>
          <a:lstStyle/>
          <a:p>
            <a:pPr algn="ctr"/>
            <a:r>
              <a:rPr lang="en-US" sz="4800" dirty="0" smtClean="0">
                <a:latin typeface="+mj-lt"/>
              </a:rPr>
              <a:t>Facebook</a:t>
            </a:r>
            <a:endParaRPr lang="en-US" sz="4800" dirty="0">
              <a:latin typeface="+mj-lt"/>
            </a:endParaRPr>
          </a:p>
        </p:txBody>
      </p:sp>
      <p:pic>
        <p:nvPicPr>
          <p:cNvPr id="5122" name="Picture 2" descr="http://www.mybloggingjourney.com/wp-content/uploads/2010/10/twitter-logo-1.png"/>
          <p:cNvPicPr>
            <a:picLocks noChangeAspect="1" noChangeArrowheads="1"/>
          </p:cNvPicPr>
          <p:nvPr/>
        </p:nvPicPr>
        <p:blipFill>
          <a:blip r:embed="rId2" cstate="print"/>
          <a:srcRect/>
          <a:stretch>
            <a:fillRect/>
          </a:stretch>
        </p:blipFill>
        <p:spPr bwMode="auto">
          <a:xfrm>
            <a:off x="5029200" y="3124200"/>
            <a:ext cx="3733799" cy="3733800"/>
          </a:xfrm>
          <a:prstGeom prst="rect">
            <a:avLst/>
          </a:prstGeom>
          <a:ln>
            <a:noFill/>
          </a:ln>
          <a:effectLst>
            <a:softEdge rad="112500"/>
          </a:effectLst>
        </p:spPr>
      </p:pic>
      <p:pic>
        <p:nvPicPr>
          <p:cNvPr id="5124" name="Picture 4" descr="http://www.public.iastate.edu/~ljclark/facebook_pic.jpg"/>
          <p:cNvPicPr>
            <a:picLocks noChangeAspect="1" noChangeArrowheads="1"/>
          </p:cNvPicPr>
          <p:nvPr/>
        </p:nvPicPr>
        <p:blipFill>
          <a:blip r:embed="rId3" cstate="print"/>
          <a:srcRect/>
          <a:stretch>
            <a:fillRect/>
          </a:stretch>
        </p:blipFill>
        <p:spPr bwMode="auto">
          <a:xfrm>
            <a:off x="685800" y="4495800"/>
            <a:ext cx="3848582" cy="14478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09600" y="609600"/>
            <a:ext cx="3581400" cy="830997"/>
          </a:xfrm>
          <a:prstGeom prst="rect">
            <a:avLst/>
          </a:prstGeom>
          <a:noFill/>
        </p:spPr>
        <p:txBody>
          <a:bodyPr wrap="square" rtlCol="0">
            <a:spAutoFit/>
          </a:bodyPr>
          <a:lstStyle/>
          <a:p>
            <a:r>
              <a:rPr lang="en-US" sz="4800" dirty="0" smtClean="0">
                <a:latin typeface="+mj-lt"/>
              </a:rPr>
              <a:t>Foursquare</a:t>
            </a:r>
            <a:endParaRPr lang="en-US" sz="4800" dirty="0">
              <a:latin typeface="+mj-lt"/>
            </a:endParaRPr>
          </a:p>
        </p:txBody>
      </p:sp>
      <p:sp>
        <p:nvSpPr>
          <p:cNvPr id="5" name="TextBox 4"/>
          <p:cNvSpPr txBox="1"/>
          <p:nvPr/>
        </p:nvSpPr>
        <p:spPr>
          <a:xfrm>
            <a:off x="4876800" y="609600"/>
            <a:ext cx="3810000" cy="830997"/>
          </a:xfrm>
          <a:prstGeom prst="rect">
            <a:avLst/>
          </a:prstGeom>
          <a:noFill/>
        </p:spPr>
        <p:txBody>
          <a:bodyPr wrap="square" rtlCol="0">
            <a:spAutoFit/>
          </a:bodyPr>
          <a:lstStyle/>
          <a:p>
            <a:pPr algn="r"/>
            <a:r>
              <a:rPr lang="en-US" sz="4800" dirty="0" smtClean="0"/>
              <a:t>SCVNGR</a:t>
            </a:r>
            <a:endParaRPr lang="en-US" sz="4800" dirty="0"/>
          </a:p>
        </p:txBody>
      </p:sp>
      <p:pic>
        <p:nvPicPr>
          <p:cNvPr id="4098" name="Picture 2" descr="http://blog.cheapoair.com/image.axd?picture=2011%2F3%2FFoursquare+Logo.png"/>
          <p:cNvPicPr>
            <a:picLocks noChangeAspect="1" noChangeArrowheads="1"/>
          </p:cNvPicPr>
          <p:nvPr/>
        </p:nvPicPr>
        <p:blipFill>
          <a:blip r:embed="rId3" cstate="print"/>
          <a:srcRect/>
          <a:stretch>
            <a:fillRect/>
          </a:stretch>
        </p:blipFill>
        <p:spPr bwMode="auto">
          <a:xfrm>
            <a:off x="762000" y="3962400"/>
            <a:ext cx="2590800" cy="2590801"/>
          </a:xfrm>
          <a:prstGeom prst="rect">
            <a:avLst/>
          </a:prstGeom>
          <a:ln>
            <a:noFill/>
          </a:ln>
          <a:effectLst>
            <a:softEdge rad="112500"/>
          </a:effectLst>
        </p:spPr>
      </p:pic>
      <p:pic>
        <p:nvPicPr>
          <p:cNvPr id="4100" name="Picture 4" descr="http://bostinnovation.com/wp-content/uploads/2009/12/scvngr.jpg"/>
          <p:cNvPicPr>
            <a:picLocks noChangeAspect="1" noChangeArrowheads="1"/>
          </p:cNvPicPr>
          <p:nvPr/>
        </p:nvPicPr>
        <p:blipFill>
          <a:blip r:embed="rId4" cstate="print"/>
          <a:srcRect/>
          <a:stretch>
            <a:fillRect/>
          </a:stretch>
        </p:blipFill>
        <p:spPr bwMode="auto">
          <a:xfrm>
            <a:off x="4953000" y="5029200"/>
            <a:ext cx="3743325" cy="1006609"/>
          </a:xfrm>
          <a:prstGeom prst="rect">
            <a:avLst/>
          </a:prstGeom>
          <a:noFill/>
        </p:spPr>
      </p:pic>
      <p:sp>
        <p:nvSpPr>
          <p:cNvPr id="7" name="TextBox 6"/>
          <p:cNvSpPr txBox="1"/>
          <p:nvPr/>
        </p:nvSpPr>
        <p:spPr>
          <a:xfrm>
            <a:off x="533400" y="1676400"/>
            <a:ext cx="3429000" cy="830997"/>
          </a:xfrm>
          <a:prstGeom prst="rect">
            <a:avLst/>
          </a:prstGeom>
          <a:noFill/>
        </p:spPr>
        <p:txBody>
          <a:bodyPr wrap="square" rtlCol="0">
            <a:spAutoFit/>
          </a:bodyPr>
          <a:lstStyle/>
          <a:p>
            <a:pPr algn="ctr">
              <a:buClr>
                <a:schemeClr val="bg1"/>
              </a:buClr>
              <a:buFont typeface="Wingdings" pitchFamily="2" charset="2"/>
              <a:buChar char="v"/>
            </a:pPr>
            <a:r>
              <a:rPr lang="en-US" sz="2400" dirty="0" smtClean="0"/>
              <a:t>Specials for being mayor</a:t>
            </a:r>
            <a:endParaRPr lang="en-US" sz="2400" dirty="0"/>
          </a:p>
        </p:txBody>
      </p:sp>
      <p:sp>
        <p:nvSpPr>
          <p:cNvPr id="8" name="TextBox 7"/>
          <p:cNvSpPr txBox="1"/>
          <p:nvPr/>
        </p:nvSpPr>
        <p:spPr>
          <a:xfrm>
            <a:off x="5943600" y="1905000"/>
            <a:ext cx="2438400" cy="1200329"/>
          </a:xfrm>
          <a:prstGeom prst="rect">
            <a:avLst/>
          </a:prstGeom>
          <a:noFill/>
        </p:spPr>
        <p:txBody>
          <a:bodyPr wrap="square" rtlCol="0">
            <a:spAutoFit/>
          </a:bodyPr>
          <a:lstStyle/>
          <a:p>
            <a:pPr>
              <a:buClr>
                <a:schemeClr val="bg1"/>
              </a:buClr>
              <a:buFont typeface="Wingdings" pitchFamily="2" charset="2"/>
              <a:buChar char="v"/>
            </a:pPr>
            <a:r>
              <a:rPr lang="en-US" sz="2400" dirty="0" smtClean="0"/>
              <a:t>Challenges with fun/unique rewards</a:t>
            </a:r>
            <a:endParaRPr 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62917"/>
          </a:xfrm>
        </p:spPr>
        <p:txBody>
          <a:bodyPr/>
          <a:lstStyle/>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Custom 1">
      <a:dk1>
        <a:sysClr val="windowText" lastClr="000000"/>
      </a:dk1>
      <a:lt1>
        <a:sysClr val="window" lastClr="FFFFFF"/>
      </a:lt1>
      <a:dk2>
        <a:srgbClr val="92D050"/>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199</TotalTime>
  <Words>674</Words>
  <Application>Microsoft Office PowerPoint</Application>
  <PresentationFormat>On-screen Show (4:3)</PresentationFormat>
  <Paragraphs>42</Paragraphs>
  <Slides>7</Slides>
  <Notes>5</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Foundry</vt:lpstr>
      <vt:lpstr>Slide 1</vt:lpstr>
      <vt:lpstr>Goals</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China Palace</dc:title>
  <dc:creator>user</dc:creator>
  <cp:lastModifiedBy>user</cp:lastModifiedBy>
  <cp:revision>30</cp:revision>
  <dcterms:created xsi:type="dcterms:W3CDTF">2011-10-13T00:36:21Z</dcterms:created>
  <dcterms:modified xsi:type="dcterms:W3CDTF">2011-10-17T17:09:33Z</dcterms:modified>
</cp:coreProperties>
</file>